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6"/>
  </p:notesMasterIdLst>
  <p:sldIdLst>
    <p:sldId id="261" r:id="rId2"/>
    <p:sldId id="262" r:id="rId3"/>
    <p:sldId id="1468" r:id="rId4"/>
    <p:sldId id="1461" r:id="rId5"/>
    <p:sldId id="1462" r:id="rId6"/>
    <p:sldId id="1464" r:id="rId7"/>
    <p:sldId id="1457" r:id="rId8"/>
    <p:sldId id="1467" r:id="rId9"/>
    <p:sldId id="279" r:id="rId10"/>
    <p:sldId id="1471" r:id="rId11"/>
    <p:sldId id="1470" r:id="rId12"/>
    <p:sldId id="1472" r:id="rId13"/>
    <p:sldId id="1473" r:id="rId14"/>
    <p:sldId id="1474" r:id="rId15"/>
    <p:sldId id="1475" r:id="rId16"/>
    <p:sldId id="1469" r:id="rId17"/>
    <p:sldId id="1476" r:id="rId18"/>
    <p:sldId id="1477" r:id="rId19"/>
    <p:sldId id="278" r:id="rId20"/>
    <p:sldId id="1465" r:id="rId21"/>
    <p:sldId id="1478" r:id="rId22"/>
    <p:sldId id="1479" r:id="rId23"/>
    <p:sldId id="1463" r:id="rId24"/>
    <p:sldId id="1382" r:id="rId25"/>
    <p:sldId id="1415" r:id="rId26"/>
    <p:sldId id="1481" r:id="rId27"/>
    <p:sldId id="1480" r:id="rId28"/>
    <p:sldId id="1482" r:id="rId29"/>
    <p:sldId id="290" r:id="rId30"/>
    <p:sldId id="263" r:id="rId31"/>
    <p:sldId id="1483" r:id="rId32"/>
    <p:sldId id="272" r:id="rId33"/>
    <p:sldId id="273" r:id="rId34"/>
    <p:sldId id="264" r:id="rId3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est, Alyson" initials="WA" lastIdx="17" clrIdx="0">
    <p:extLst>
      <p:ext uri="{19B8F6BF-5375-455C-9EA6-DF929625EA0E}">
        <p15:presenceInfo xmlns:p15="http://schemas.microsoft.com/office/powerpoint/2012/main" userId="S::alysonw@ad.unc.edu::ba6be5a5-c406-4716-90c4-4d2a6f6b6fe9" providerId="AD"/>
      </p:ext>
    </p:extLst>
  </p:cmAuthor>
  <p:cmAuthor id="2" name="Bryson, Margaret" initials="BM" lastIdx="5" clrIdx="1">
    <p:extLst>
      <p:ext uri="{19B8F6BF-5375-455C-9EA6-DF929625EA0E}">
        <p15:presenceInfo xmlns:p15="http://schemas.microsoft.com/office/powerpoint/2012/main" userId="S::margarb@ad.unc.edu::64e6344c-2892-4485-921d-b0cc54bedcc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23" autoAdjust="0"/>
    <p:restoredTop sz="69683" autoAdjust="0"/>
  </p:normalViewPr>
  <p:slideViewPr>
    <p:cSldViewPr snapToGrid="0">
      <p:cViewPr varScale="1">
        <p:scale>
          <a:sx n="97" d="100"/>
          <a:sy n="97" d="100"/>
        </p:scale>
        <p:origin x="1512" y="84"/>
      </p:cViewPr>
      <p:guideLst/>
    </p:cSldViewPr>
  </p:slideViewPr>
  <p:notesTextViewPr>
    <p:cViewPr>
      <p:scale>
        <a:sx n="1" d="1"/>
        <a:sy n="1" d="1"/>
      </p:scale>
      <p:origin x="0" y="0"/>
    </p:cViewPr>
  </p:notesTextViewPr>
  <p:notesViewPr>
    <p:cSldViewPr snapToGrid="0">
      <p:cViewPr varScale="1">
        <p:scale>
          <a:sx n="75" d="100"/>
          <a:sy n="75" d="100"/>
        </p:scale>
        <p:origin x="265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A17B5E-C698-4B07-BBD8-57961FF965CC}" type="doc">
      <dgm:prSet loTypeId="urn:microsoft.com/office/officeart/2005/8/layout/venn1" loCatId="relationship" qsTypeId="urn:microsoft.com/office/officeart/2005/8/quickstyle/simple1" qsCatId="simple" csTypeId="urn:microsoft.com/office/officeart/2005/8/colors/accent0_3" csCatId="mainScheme" phldr="1"/>
      <dgm:spPr/>
      <dgm:t>
        <a:bodyPr/>
        <a:lstStyle/>
        <a:p>
          <a:endParaRPr lang="en-US"/>
        </a:p>
      </dgm:t>
    </dgm:pt>
    <dgm:pt modelId="{BB9BE05E-16D8-46D2-86F4-CB852FBF0701}">
      <dgm:prSet/>
      <dgm:spPr/>
      <dgm:t>
        <a:bodyPr/>
        <a:lstStyle/>
        <a:p>
          <a:pPr algn="ctr"/>
          <a:r>
            <a:rPr lang="en-US" sz="2700" u="sng" dirty="0"/>
            <a:t>Environment</a:t>
          </a:r>
          <a:endParaRPr lang="en-US" sz="2700" dirty="0"/>
        </a:p>
      </dgm:t>
    </dgm:pt>
    <dgm:pt modelId="{A18C3674-A01B-4694-B5A3-201C3F4B883D}" type="parTrans" cxnId="{C4F573C7-801B-4CA7-8C16-E43F11A0CA75}">
      <dgm:prSet/>
      <dgm:spPr/>
      <dgm:t>
        <a:bodyPr/>
        <a:lstStyle/>
        <a:p>
          <a:endParaRPr lang="en-US"/>
        </a:p>
      </dgm:t>
    </dgm:pt>
    <dgm:pt modelId="{D0711913-D599-4069-B9E7-5D9682FBEDF2}" type="sibTrans" cxnId="{C4F573C7-801B-4CA7-8C16-E43F11A0CA75}">
      <dgm:prSet/>
      <dgm:spPr/>
      <dgm:t>
        <a:bodyPr/>
        <a:lstStyle/>
        <a:p>
          <a:endParaRPr lang="en-US"/>
        </a:p>
      </dgm:t>
    </dgm:pt>
    <dgm:pt modelId="{DE73FA24-EAF7-49C0-B5BE-70B2178A9930}">
      <dgm:prSet custT="1"/>
      <dgm:spPr/>
      <dgm:t>
        <a:bodyPr/>
        <a:lstStyle/>
        <a:p>
          <a:pPr algn="l"/>
          <a:r>
            <a:rPr lang="en-US" sz="1800" b="0" dirty="0">
              <a:effectLst/>
            </a:rPr>
            <a:t>Facility inventory &amp; traits</a:t>
          </a:r>
        </a:p>
      </dgm:t>
    </dgm:pt>
    <dgm:pt modelId="{DD23D47B-986C-4F8E-8C09-22BDCDBDD372}" type="parTrans" cxnId="{8393321F-6E44-43EA-AE1A-8B7DD420C04A}">
      <dgm:prSet/>
      <dgm:spPr/>
      <dgm:t>
        <a:bodyPr/>
        <a:lstStyle/>
        <a:p>
          <a:endParaRPr lang="en-US"/>
        </a:p>
      </dgm:t>
    </dgm:pt>
    <dgm:pt modelId="{85A9C0B0-22B6-4143-BEB4-F5F2DFD21188}" type="sibTrans" cxnId="{8393321F-6E44-43EA-AE1A-8B7DD420C04A}">
      <dgm:prSet/>
      <dgm:spPr/>
      <dgm:t>
        <a:bodyPr/>
        <a:lstStyle/>
        <a:p>
          <a:endParaRPr lang="en-US"/>
        </a:p>
      </dgm:t>
    </dgm:pt>
    <dgm:pt modelId="{903EACC4-9AE0-407D-91B0-D1F13102B00E}">
      <dgm:prSet custT="1"/>
      <dgm:spPr/>
      <dgm:t>
        <a:bodyPr/>
        <a:lstStyle/>
        <a:p>
          <a:pPr algn="l"/>
          <a:r>
            <a:rPr lang="en-US" sz="1800" b="0" dirty="0"/>
            <a:t>Land uses</a:t>
          </a:r>
        </a:p>
      </dgm:t>
    </dgm:pt>
    <dgm:pt modelId="{4C25E248-A7D9-4469-876F-EAAB8557533C}" type="parTrans" cxnId="{954DDDC6-BBA1-4B86-A7A7-708EED36BECF}">
      <dgm:prSet/>
      <dgm:spPr/>
      <dgm:t>
        <a:bodyPr/>
        <a:lstStyle/>
        <a:p>
          <a:endParaRPr lang="en-US"/>
        </a:p>
      </dgm:t>
    </dgm:pt>
    <dgm:pt modelId="{4C8F716E-7609-4E50-BF29-456FE35F880F}" type="sibTrans" cxnId="{954DDDC6-BBA1-4B86-A7A7-708EED36BECF}">
      <dgm:prSet/>
      <dgm:spPr/>
      <dgm:t>
        <a:bodyPr/>
        <a:lstStyle/>
        <a:p>
          <a:endParaRPr lang="en-US"/>
        </a:p>
      </dgm:t>
    </dgm:pt>
    <dgm:pt modelId="{325E9F4F-DFDC-4EC8-BBDC-5A2B63444A14}">
      <dgm:prSet custT="1"/>
      <dgm:spPr/>
      <dgm:t>
        <a:bodyPr/>
        <a:lstStyle/>
        <a:p>
          <a:pPr algn="l"/>
          <a:r>
            <a:rPr lang="en-US" sz="1800" b="0" dirty="0"/>
            <a:t>Population </a:t>
          </a:r>
          <a:br>
            <a:rPr lang="en-US" sz="1800" b="0" dirty="0"/>
          </a:br>
          <a:r>
            <a:rPr lang="en-US" sz="1800" b="0" dirty="0"/>
            <a:t>socio-demographics</a:t>
          </a:r>
        </a:p>
      </dgm:t>
    </dgm:pt>
    <dgm:pt modelId="{FCE094CF-4322-4293-B9F1-47F806AD03CD}" type="parTrans" cxnId="{2381EA16-E661-4F5B-BAEE-44D7E4564977}">
      <dgm:prSet/>
      <dgm:spPr/>
      <dgm:t>
        <a:bodyPr/>
        <a:lstStyle/>
        <a:p>
          <a:endParaRPr lang="en-US"/>
        </a:p>
      </dgm:t>
    </dgm:pt>
    <dgm:pt modelId="{87937283-C521-453E-B1C7-C5A8093507E4}" type="sibTrans" cxnId="{2381EA16-E661-4F5B-BAEE-44D7E4564977}">
      <dgm:prSet/>
      <dgm:spPr/>
      <dgm:t>
        <a:bodyPr/>
        <a:lstStyle/>
        <a:p>
          <a:endParaRPr lang="en-US"/>
        </a:p>
      </dgm:t>
    </dgm:pt>
    <dgm:pt modelId="{D63FB510-B9E2-4AAE-9806-236FBD2CF03E}">
      <dgm:prSet custT="1"/>
      <dgm:spPr/>
      <dgm:t>
        <a:bodyPr/>
        <a:lstStyle/>
        <a:p>
          <a:pPr algn="l"/>
          <a:endParaRPr lang="en-US" sz="1800" dirty="0"/>
        </a:p>
      </dgm:t>
    </dgm:pt>
    <dgm:pt modelId="{92263505-AA55-4B62-9E5E-941AE6DE60D2}" type="parTrans" cxnId="{2072799C-841A-4DF0-BEEC-84C870717490}">
      <dgm:prSet/>
      <dgm:spPr/>
      <dgm:t>
        <a:bodyPr/>
        <a:lstStyle/>
        <a:p>
          <a:endParaRPr lang="en-US"/>
        </a:p>
      </dgm:t>
    </dgm:pt>
    <dgm:pt modelId="{04B5849F-7166-4CF4-8759-3CF04E4C7CFA}" type="sibTrans" cxnId="{2072799C-841A-4DF0-BEEC-84C870717490}">
      <dgm:prSet/>
      <dgm:spPr/>
      <dgm:t>
        <a:bodyPr/>
        <a:lstStyle/>
        <a:p>
          <a:endParaRPr lang="en-US"/>
        </a:p>
      </dgm:t>
    </dgm:pt>
    <dgm:pt modelId="{7C8B9A00-B31B-4F73-AECA-4F0ACE6E2ABC}">
      <dgm:prSet custT="1"/>
      <dgm:spPr/>
      <dgm:t>
        <a:bodyPr/>
        <a:lstStyle/>
        <a:p>
          <a:pPr algn="l"/>
          <a:endParaRPr lang="en-US" sz="1800" dirty="0"/>
        </a:p>
      </dgm:t>
    </dgm:pt>
    <dgm:pt modelId="{4849A8C1-40DF-41B7-BCCD-342255456776}" type="parTrans" cxnId="{A5E28E3F-DBB7-4C6D-8153-C1357C46EAE2}">
      <dgm:prSet/>
      <dgm:spPr/>
      <dgm:t>
        <a:bodyPr/>
        <a:lstStyle/>
        <a:p>
          <a:endParaRPr lang="en-US"/>
        </a:p>
      </dgm:t>
    </dgm:pt>
    <dgm:pt modelId="{23662C3E-0715-452F-8946-F56B7DF6D2AB}" type="sibTrans" cxnId="{A5E28E3F-DBB7-4C6D-8153-C1357C46EAE2}">
      <dgm:prSet/>
      <dgm:spPr/>
      <dgm:t>
        <a:bodyPr/>
        <a:lstStyle/>
        <a:p>
          <a:endParaRPr lang="en-US"/>
        </a:p>
      </dgm:t>
    </dgm:pt>
    <dgm:pt modelId="{CB8AA60A-CD97-404C-B001-2DFF0040D14C}">
      <dgm:prSet custT="1"/>
      <dgm:spPr/>
      <dgm:t>
        <a:bodyPr/>
        <a:lstStyle/>
        <a:p>
          <a:pPr algn="l"/>
          <a:endParaRPr lang="en-US" sz="1800" dirty="0"/>
        </a:p>
      </dgm:t>
    </dgm:pt>
    <dgm:pt modelId="{8D5BE6BA-400A-47BD-95AA-E0A1B10B7421}" type="parTrans" cxnId="{4177DAB2-0765-4101-96C5-1DFAFBCE95BF}">
      <dgm:prSet/>
      <dgm:spPr/>
      <dgm:t>
        <a:bodyPr/>
        <a:lstStyle/>
        <a:p>
          <a:endParaRPr lang="en-US"/>
        </a:p>
      </dgm:t>
    </dgm:pt>
    <dgm:pt modelId="{040DEE86-1579-422F-81F2-CEDE49249166}" type="sibTrans" cxnId="{4177DAB2-0765-4101-96C5-1DFAFBCE95BF}">
      <dgm:prSet/>
      <dgm:spPr/>
      <dgm:t>
        <a:bodyPr/>
        <a:lstStyle/>
        <a:p>
          <a:endParaRPr lang="en-US"/>
        </a:p>
      </dgm:t>
    </dgm:pt>
    <dgm:pt modelId="{C4DD60B1-B6CF-41E7-AD46-652CD9905378}">
      <dgm:prSet custT="1"/>
      <dgm:spPr/>
      <dgm:t>
        <a:bodyPr/>
        <a:lstStyle/>
        <a:p>
          <a:pPr algn="l"/>
          <a:r>
            <a:rPr lang="en-US" sz="1800" b="0" dirty="0"/>
            <a:t>Perceptions</a:t>
          </a:r>
        </a:p>
      </dgm:t>
    </dgm:pt>
    <dgm:pt modelId="{6093168E-9295-4F73-9D60-277F2A4A389B}" type="parTrans" cxnId="{A632F2AC-BB03-46D7-B3F5-78ADE9A56803}">
      <dgm:prSet/>
      <dgm:spPr/>
      <dgm:t>
        <a:bodyPr/>
        <a:lstStyle/>
        <a:p>
          <a:endParaRPr lang="en-US"/>
        </a:p>
      </dgm:t>
    </dgm:pt>
    <dgm:pt modelId="{6BDEDBCF-A337-4670-AAEB-2F0F14494502}" type="sibTrans" cxnId="{A632F2AC-BB03-46D7-B3F5-78ADE9A56803}">
      <dgm:prSet/>
      <dgm:spPr/>
      <dgm:t>
        <a:bodyPr/>
        <a:lstStyle/>
        <a:p>
          <a:endParaRPr lang="en-US"/>
        </a:p>
      </dgm:t>
    </dgm:pt>
    <dgm:pt modelId="{7EB35F16-93C0-4A18-81E8-82AAE48FF7B7}" type="pres">
      <dgm:prSet presAssocID="{EEA17B5E-C698-4B07-BBD8-57961FF965CC}" presName="compositeShape" presStyleCnt="0">
        <dgm:presLayoutVars>
          <dgm:chMax val="7"/>
          <dgm:dir/>
          <dgm:resizeHandles val="exact"/>
        </dgm:presLayoutVars>
      </dgm:prSet>
      <dgm:spPr/>
    </dgm:pt>
    <dgm:pt modelId="{46513C25-C191-4D48-83AA-C2A06A9077AF}" type="pres">
      <dgm:prSet presAssocID="{BB9BE05E-16D8-46D2-86F4-CB852FBF0701}" presName="circ1TxSh" presStyleLbl="vennNode1" presStyleIdx="0" presStyleCnt="1"/>
      <dgm:spPr/>
    </dgm:pt>
  </dgm:ptLst>
  <dgm:cxnLst>
    <dgm:cxn modelId="{5B4BD50C-9220-4709-B5CF-4E1A1EBA6BCA}" type="presOf" srcId="{C4DD60B1-B6CF-41E7-AD46-652CD9905378}" destId="{46513C25-C191-4D48-83AA-C2A06A9077AF}" srcOrd="0" destOrd="4" presId="urn:microsoft.com/office/officeart/2005/8/layout/venn1"/>
    <dgm:cxn modelId="{2381EA16-E661-4F5B-BAEE-44D7E4564977}" srcId="{BB9BE05E-16D8-46D2-86F4-CB852FBF0701}" destId="{325E9F4F-DFDC-4EC8-BBDC-5A2B63444A14}" srcOrd="2" destOrd="0" parTransId="{FCE094CF-4322-4293-B9F1-47F806AD03CD}" sibTransId="{87937283-C521-453E-B1C7-C5A8093507E4}"/>
    <dgm:cxn modelId="{B97A8217-525D-4995-A69A-8F674768CFC0}" type="presOf" srcId="{D63FB510-B9E2-4AAE-9806-236FBD2CF03E}" destId="{46513C25-C191-4D48-83AA-C2A06A9077AF}" srcOrd="0" destOrd="7" presId="urn:microsoft.com/office/officeart/2005/8/layout/venn1"/>
    <dgm:cxn modelId="{2DADB11C-3306-4E2C-A12A-0AEF4D58F68D}" type="presOf" srcId="{7C8B9A00-B31B-4F73-AECA-4F0ACE6E2ABC}" destId="{46513C25-C191-4D48-83AA-C2A06A9077AF}" srcOrd="0" destOrd="5" presId="urn:microsoft.com/office/officeart/2005/8/layout/venn1"/>
    <dgm:cxn modelId="{8393321F-6E44-43EA-AE1A-8B7DD420C04A}" srcId="{BB9BE05E-16D8-46D2-86F4-CB852FBF0701}" destId="{DE73FA24-EAF7-49C0-B5BE-70B2178A9930}" srcOrd="0" destOrd="0" parTransId="{DD23D47B-986C-4F8E-8C09-22BDCDBDD372}" sibTransId="{85A9C0B0-22B6-4143-BEB4-F5F2DFD21188}"/>
    <dgm:cxn modelId="{3329D127-6B63-42DB-A095-7EB8C2C5FAF6}" type="presOf" srcId="{EEA17B5E-C698-4B07-BBD8-57961FF965CC}" destId="{7EB35F16-93C0-4A18-81E8-82AAE48FF7B7}" srcOrd="0" destOrd="0" presId="urn:microsoft.com/office/officeart/2005/8/layout/venn1"/>
    <dgm:cxn modelId="{DD829837-813E-499D-BD15-EAB5AA554206}" type="presOf" srcId="{903EACC4-9AE0-407D-91B0-D1F13102B00E}" destId="{46513C25-C191-4D48-83AA-C2A06A9077AF}" srcOrd="0" destOrd="2" presId="urn:microsoft.com/office/officeart/2005/8/layout/venn1"/>
    <dgm:cxn modelId="{A5E28E3F-DBB7-4C6D-8153-C1357C46EAE2}" srcId="{BB9BE05E-16D8-46D2-86F4-CB852FBF0701}" destId="{7C8B9A00-B31B-4F73-AECA-4F0ACE6E2ABC}" srcOrd="4" destOrd="0" parTransId="{4849A8C1-40DF-41B7-BCCD-342255456776}" sibTransId="{23662C3E-0715-452F-8946-F56B7DF6D2AB}"/>
    <dgm:cxn modelId="{7B83FD5C-18C5-4FFD-8E7E-DEA7E0706AB8}" type="presOf" srcId="{CB8AA60A-CD97-404C-B001-2DFF0040D14C}" destId="{46513C25-C191-4D48-83AA-C2A06A9077AF}" srcOrd="0" destOrd="6" presId="urn:microsoft.com/office/officeart/2005/8/layout/venn1"/>
    <dgm:cxn modelId="{C3924E5E-320D-414A-AEE7-7888E6A56C96}" type="presOf" srcId="{BB9BE05E-16D8-46D2-86F4-CB852FBF0701}" destId="{46513C25-C191-4D48-83AA-C2A06A9077AF}" srcOrd="0" destOrd="0" presId="urn:microsoft.com/office/officeart/2005/8/layout/venn1"/>
    <dgm:cxn modelId="{DAD99D8A-2565-4E04-B4C1-F8A76CE97081}" type="presOf" srcId="{325E9F4F-DFDC-4EC8-BBDC-5A2B63444A14}" destId="{46513C25-C191-4D48-83AA-C2A06A9077AF}" srcOrd="0" destOrd="3" presId="urn:microsoft.com/office/officeart/2005/8/layout/venn1"/>
    <dgm:cxn modelId="{2072799C-841A-4DF0-BEEC-84C870717490}" srcId="{BB9BE05E-16D8-46D2-86F4-CB852FBF0701}" destId="{D63FB510-B9E2-4AAE-9806-236FBD2CF03E}" srcOrd="6" destOrd="0" parTransId="{92263505-AA55-4B62-9E5E-941AE6DE60D2}" sibTransId="{04B5849F-7166-4CF4-8759-3CF04E4C7CFA}"/>
    <dgm:cxn modelId="{A632F2AC-BB03-46D7-B3F5-78ADE9A56803}" srcId="{BB9BE05E-16D8-46D2-86F4-CB852FBF0701}" destId="{C4DD60B1-B6CF-41E7-AD46-652CD9905378}" srcOrd="3" destOrd="0" parTransId="{6093168E-9295-4F73-9D60-277F2A4A389B}" sibTransId="{6BDEDBCF-A337-4670-AAEB-2F0F14494502}"/>
    <dgm:cxn modelId="{4177DAB2-0765-4101-96C5-1DFAFBCE95BF}" srcId="{BB9BE05E-16D8-46D2-86F4-CB852FBF0701}" destId="{CB8AA60A-CD97-404C-B001-2DFF0040D14C}" srcOrd="5" destOrd="0" parTransId="{8D5BE6BA-400A-47BD-95AA-E0A1B10B7421}" sibTransId="{040DEE86-1579-422F-81F2-CEDE49249166}"/>
    <dgm:cxn modelId="{954DDDC6-BBA1-4B86-A7A7-708EED36BECF}" srcId="{BB9BE05E-16D8-46D2-86F4-CB852FBF0701}" destId="{903EACC4-9AE0-407D-91B0-D1F13102B00E}" srcOrd="1" destOrd="0" parTransId="{4C25E248-A7D9-4469-876F-EAAB8557533C}" sibTransId="{4C8F716E-7609-4E50-BF29-456FE35F880F}"/>
    <dgm:cxn modelId="{C4F573C7-801B-4CA7-8C16-E43F11A0CA75}" srcId="{EEA17B5E-C698-4B07-BBD8-57961FF965CC}" destId="{BB9BE05E-16D8-46D2-86F4-CB852FBF0701}" srcOrd="0" destOrd="0" parTransId="{A18C3674-A01B-4694-B5A3-201C3F4B883D}" sibTransId="{D0711913-D599-4069-B9E7-5D9682FBEDF2}"/>
    <dgm:cxn modelId="{E43D48F3-D5DD-47CD-85A8-8247EA06F019}" type="presOf" srcId="{DE73FA24-EAF7-49C0-B5BE-70B2178A9930}" destId="{46513C25-C191-4D48-83AA-C2A06A9077AF}" srcOrd="0" destOrd="1" presId="urn:microsoft.com/office/officeart/2005/8/layout/venn1"/>
    <dgm:cxn modelId="{5E3641E3-9173-4F57-9A3B-035EB41C45CB}" type="presParOf" srcId="{7EB35F16-93C0-4A18-81E8-82AAE48FF7B7}" destId="{46513C25-C191-4D48-83AA-C2A06A9077AF}" srcOrd="0"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F8CFE08-F204-452C-811F-AAF3255FA2E8}"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en-US"/>
        </a:p>
      </dgm:t>
    </dgm:pt>
    <dgm:pt modelId="{0BD5E327-9801-4128-B117-4B6051A49604}">
      <dgm:prSet custT="1"/>
      <dgm:spPr/>
      <dgm:t>
        <a:bodyPr/>
        <a:lstStyle/>
        <a:p>
          <a:pPr algn="ctr"/>
          <a:r>
            <a:rPr lang="en-US" sz="2700" u="sng" kern="1200" dirty="0">
              <a:solidFill>
                <a:srgbClr val="2F2B20"/>
              </a:solidFill>
              <a:latin typeface="Franklin Gothic Medium"/>
              <a:ea typeface="+mn-ea"/>
              <a:cs typeface="+mn-cs"/>
            </a:rPr>
            <a:t>Behavior</a:t>
          </a:r>
        </a:p>
      </dgm:t>
    </dgm:pt>
    <dgm:pt modelId="{11BC15F3-8BBB-467C-9F2F-EF1A59E3D282}" type="parTrans" cxnId="{3C9A9015-EE91-47CE-AB47-E7EF1EF7C40D}">
      <dgm:prSet/>
      <dgm:spPr/>
      <dgm:t>
        <a:bodyPr/>
        <a:lstStyle/>
        <a:p>
          <a:endParaRPr lang="en-US"/>
        </a:p>
      </dgm:t>
    </dgm:pt>
    <dgm:pt modelId="{CE5AC336-38FE-4C22-9B96-C2CB924A9C9A}" type="sibTrans" cxnId="{3C9A9015-EE91-47CE-AB47-E7EF1EF7C40D}">
      <dgm:prSet/>
      <dgm:spPr/>
      <dgm:t>
        <a:bodyPr/>
        <a:lstStyle/>
        <a:p>
          <a:endParaRPr lang="en-US"/>
        </a:p>
      </dgm:t>
    </dgm:pt>
    <dgm:pt modelId="{F41C1FE1-D473-4562-A7DB-43BB49505EE2}">
      <dgm:prSet/>
      <dgm:spPr/>
      <dgm:t>
        <a:bodyPr/>
        <a:lstStyle/>
        <a:p>
          <a:pPr algn="l"/>
          <a:r>
            <a:rPr lang="en-US" sz="1800" b="0" kern="1200" dirty="0">
              <a:effectLst/>
            </a:rPr>
            <a:t>Volume and use </a:t>
          </a:r>
        </a:p>
      </dgm:t>
    </dgm:pt>
    <dgm:pt modelId="{44C94F59-C4EF-4E5E-9044-B83B084BF54E}" type="parTrans" cxnId="{D9C4BB94-64DF-4DF7-9CE6-29A3B151E8F1}">
      <dgm:prSet/>
      <dgm:spPr/>
      <dgm:t>
        <a:bodyPr/>
        <a:lstStyle/>
        <a:p>
          <a:endParaRPr lang="en-US"/>
        </a:p>
      </dgm:t>
    </dgm:pt>
    <dgm:pt modelId="{3328421C-6DE5-4B2D-BFCE-7F96EAB5239E}" type="sibTrans" cxnId="{D9C4BB94-64DF-4DF7-9CE6-29A3B151E8F1}">
      <dgm:prSet/>
      <dgm:spPr/>
      <dgm:t>
        <a:bodyPr/>
        <a:lstStyle/>
        <a:p>
          <a:endParaRPr lang="en-US"/>
        </a:p>
      </dgm:t>
    </dgm:pt>
    <dgm:pt modelId="{54A684AE-28B9-4FD7-926A-2949F24A82E3}">
      <dgm:prSet/>
      <dgm:spPr/>
      <dgm:t>
        <a:bodyPr/>
        <a:lstStyle/>
        <a:p>
          <a:pPr algn="l"/>
          <a:r>
            <a:rPr lang="en-US" sz="1800" b="0" kern="1200" dirty="0">
              <a:effectLst/>
            </a:rPr>
            <a:t>Pedestrians</a:t>
          </a:r>
        </a:p>
      </dgm:t>
    </dgm:pt>
    <dgm:pt modelId="{51C8907A-9555-4D19-802D-51EBB29F1E5D}" type="parTrans" cxnId="{FA61AC71-5E88-4D6D-A7F9-E9BBE98BF8F3}">
      <dgm:prSet/>
      <dgm:spPr/>
      <dgm:t>
        <a:bodyPr/>
        <a:lstStyle/>
        <a:p>
          <a:endParaRPr lang="en-US"/>
        </a:p>
      </dgm:t>
    </dgm:pt>
    <dgm:pt modelId="{045C1AAB-CC90-4C4B-94E3-BB0BF1D14EEC}" type="sibTrans" cxnId="{FA61AC71-5E88-4D6D-A7F9-E9BBE98BF8F3}">
      <dgm:prSet/>
      <dgm:spPr/>
      <dgm:t>
        <a:bodyPr/>
        <a:lstStyle/>
        <a:p>
          <a:endParaRPr lang="en-US"/>
        </a:p>
      </dgm:t>
    </dgm:pt>
    <dgm:pt modelId="{27217EB0-101F-4F4F-9B70-83FAEDA4309E}">
      <dgm:prSet/>
      <dgm:spPr/>
      <dgm:t>
        <a:bodyPr/>
        <a:lstStyle/>
        <a:p>
          <a:pPr algn="l"/>
          <a:r>
            <a:rPr lang="en-US" sz="1800" b="0" kern="1200" dirty="0">
              <a:effectLst/>
            </a:rPr>
            <a:t>Bicyclists </a:t>
          </a:r>
        </a:p>
      </dgm:t>
    </dgm:pt>
    <dgm:pt modelId="{B31BA7F3-4516-4B0F-897C-72F869550CFF}" type="parTrans" cxnId="{8127D4F6-A51E-48C2-842E-32EEE06AD386}">
      <dgm:prSet/>
      <dgm:spPr/>
      <dgm:t>
        <a:bodyPr/>
        <a:lstStyle/>
        <a:p>
          <a:endParaRPr lang="en-US"/>
        </a:p>
      </dgm:t>
    </dgm:pt>
    <dgm:pt modelId="{286AE203-9F8A-4B82-BF09-2BBFEB85A822}" type="sibTrans" cxnId="{8127D4F6-A51E-48C2-842E-32EEE06AD386}">
      <dgm:prSet/>
      <dgm:spPr/>
      <dgm:t>
        <a:bodyPr/>
        <a:lstStyle/>
        <a:p>
          <a:endParaRPr lang="en-US"/>
        </a:p>
      </dgm:t>
    </dgm:pt>
    <dgm:pt modelId="{7F95FDDD-A50F-42A6-9F8A-62C7C2677788}">
      <dgm:prSet/>
      <dgm:spPr/>
      <dgm:t>
        <a:bodyPr/>
        <a:lstStyle/>
        <a:p>
          <a:pPr algn="l"/>
          <a:r>
            <a:rPr lang="en-US" sz="1800" kern="1200" dirty="0"/>
            <a:t>Motor vehicle </a:t>
          </a:r>
          <a:r>
            <a:rPr lang="en-US" sz="1800" b="0" kern="1200" dirty="0"/>
            <a:t>ADT</a:t>
          </a:r>
          <a:r>
            <a:rPr lang="en-US" sz="1800" kern="1200" dirty="0"/>
            <a:t> &amp; mix </a:t>
          </a:r>
        </a:p>
      </dgm:t>
    </dgm:pt>
    <dgm:pt modelId="{FA0E9C0A-C40C-43D4-B16A-ADCC4B9AD3E8}" type="parTrans" cxnId="{FB30AC4B-E3C2-489B-90A3-46E9299FC9E3}">
      <dgm:prSet/>
      <dgm:spPr/>
      <dgm:t>
        <a:bodyPr/>
        <a:lstStyle/>
        <a:p>
          <a:endParaRPr lang="en-US"/>
        </a:p>
      </dgm:t>
    </dgm:pt>
    <dgm:pt modelId="{A390DDED-55E6-442A-B2CF-EFA3189FB786}" type="sibTrans" cxnId="{FB30AC4B-E3C2-489B-90A3-46E9299FC9E3}">
      <dgm:prSet/>
      <dgm:spPr/>
      <dgm:t>
        <a:bodyPr/>
        <a:lstStyle/>
        <a:p>
          <a:endParaRPr lang="en-US"/>
        </a:p>
      </dgm:t>
    </dgm:pt>
    <dgm:pt modelId="{6228DA2C-985F-4FC8-9EE1-8E67B4C69FD9}">
      <dgm:prSet/>
      <dgm:spPr/>
      <dgm:t>
        <a:bodyPr/>
        <a:lstStyle/>
        <a:p>
          <a:pPr algn="l"/>
          <a:r>
            <a:rPr lang="en-US" sz="1800" kern="1200" dirty="0"/>
            <a:t>Transit</a:t>
          </a:r>
        </a:p>
      </dgm:t>
    </dgm:pt>
    <dgm:pt modelId="{D09433F9-6012-4DE4-9FF8-7A0ADA0D8AF8}" type="parTrans" cxnId="{3912977F-748D-4CA3-A618-29B3A05C1EAE}">
      <dgm:prSet/>
      <dgm:spPr/>
      <dgm:t>
        <a:bodyPr/>
        <a:lstStyle/>
        <a:p>
          <a:endParaRPr lang="en-US"/>
        </a:p>
      </dgm:t>
    </dgm:pt>
    <dgm:pt modelId="{D2438860-37DB-455E-84AA-A212596E0DBA}" type="sibTrans" cxnId="{3912977F-748D-4CA3-A618-29B3A05C1EAE}">
      <dgm:prSet/>
      <dgm:spPr/>
      <dgm:t>
        <a:bodyPr/>
        <a:lstStyle/>
        <a:p>
          <a:endParaRPr lang="en-US"/>
        </a:p>
      </dgm:t>
    </dgm:pt>
    <dgm:pt modelId="{F3714A0E-65A6-485F-BBD6-A2442AA30F6F}">
      <dgm:prSet/>
      <dgm:spPr/>
      <dgm:t>
        <a:bodyPr/>
        <a:lstStyle/>
        <a:p>
          <a:pPr algn="l"/>
          <a:r>
            <a:rPr lang="en-US" sz="1800" kern="1200" dirty="0"/>
            <a:t>Crashes</a:t>
          </a:r>
        </a:p>
      </dgm:t>
    </dgm:pt>
    <dgm:pt modelId="{928EB9EC-4858-469D-B2AA-F6BCBA2CDB97}" type="parTrans" cxnId="{71CB244A-EBFD-4ADE-ADA2-8BA26F7E8D86}">
      <dgm:prSet/>
      <dgm:spPr/>
      <dgm:t>
        <a:bodyPr/>
        <a:lstStyle/>
        <a:p>
          <a:endParaRPr lang="en-US"/>
        </a:p>
      </dgm:t>
    </dgm:pt>
    <dgm:pt modelId="{AE6614B0-B8C3-45CE-AF89-2B0A39256F5C}" type="sibTrans" cxnId="{71CB244A-EBFD-4ADE-ADA2-8BA26F7E8D86}">
      <dgm:prSet/>
      <dgm:spPr/>
      <dgm:t>
        <a:bodyPr/>
        <a:lstStyle/>
        <a:p>
          <a:endParaRPr lang="en-US"/>
        </a:p>
      </dgm:t>
    </dgm:pt>
    <dgm:pt modelId="{2CB7A60B-AF2A-4EE6-A0E6-22B7A0FB2D9F}">
      <dgm:prSet/>
      <dgm:spPr/>
      <dgm:t>
        <a:bodyPr/>
        <a:lstStyle/>
        <a:p>
          <a:pPr algn="l"/>
          <a:r>
            <a:rPr lang="en-US" sz="1800" b="0" kern="1200" dirty="0">
              <a:effectLst/>
            </a:rPr>
            <a:t>Trip and mode share</a:t>
          </a:r>
        </a:p>
      </dgm:t>
    </dgm:pt>
    <dgm:pt modelId="{7E9A2737-334A-4C6D-A6EE-5AB5291F265C}" type="parTrans" cxnId="{BD1E96C1-45DC-41DB-B246-3036BF426832}">
      <dgm:prSet/>
      <dgm:spPr/>
      <dgm:t>
        <a:bodyPr/>
        <a:lstStyle/>
        <a:p>
          <a:endParaRPr lang="en-US"/>
        </a:p>
      </dgm:t>
    </dgm:pt>
    <dgm:pt modelId="{4CF44CE5-61E9-4A3B-BF2A-FAC133E3345D}" type="sibTrans" cxnId="{BD1E96C1-45DC-41DB-B246-3036BF426832}">
      <dgm:prSet/>
      <dgm:spPr/>
      <dgm:t>
        <a:bodyPr/>
        <a:lstStyle/>
        <a:p>
          <a:endParaRPr lang="en-US"/>
        </a:p>
      </dgm:t>
    </dgm:pt>
    <dgm:pt modelId="{2E6DC2D1-3CCD-4F9C-BFBB-174EBAC72495}" type="pres">
      <dgm:prSet presAssocID="{5F8CFE08-F204-452C-811F-AAF3255FA2E8}" presName="compositeShape" presStyleCnt="0">
        <dgm:presLayoutVars>
          <dgm:chMax val="7"/>
          <dgm:dir/>
          <dgm:resizeHandles val="exact"/>
        </dgm:presLayoutVars>
      </dgm:prSet>
      <dgm:spPr/>
    </dgm:pt>
    <dgm:pt modelId="{A9376F40-2B3C-4E65-AC11-1FA4A9A4D70B}" type="pres">
      <dgm:prSet presAssocID="{0BD5E327-9801-4128-B117-4B6051A49604}" presName="circ1TxSh" presStyleLbl="vennNode1" presStyleIdx="0" presStyleCnt="1"/>
      <dgm:spPr/>
    </dgm:pt>
  </dgm:ptLst>
  <dgm:cxnLst>
    <dgm:cxn modelId="{3C9A9015-EE91-47CE-AB47-E7EF1EF7C40D}" srcId="{5F8CFE08-F204-452C-811F-AAF3255FA2E8}" destId="{0BD5E327-9801-4128-B117-4B6051A49604}" srcOrd="0" destOrd="0" parTransId="{11BC15F3-8BBB-467C-9F2F-EF1A59E3D282}" sibTransId="{CE5AC336-38FE-4C22-9B96-C2CB924A9C9A}"/>
    <dgm:cxn modelId="{E2E65423-3551-40C4-BC27-201F56400920}" type="presOf" srcId="{5F8CFE08-F204-452C-811F-AAF3255FA2E8}" destId="{2E6DC2D1-3CCD-4F9C-BFBB-174EBAC72495}" srcOrd="0" destOrd="0" presId="urn:microsoft.com/office/officeart/2005/8/layout/venn1"/>
    <dgm:cxn modelId="{1FEDA634-854E-4F89-9605-28C36EB67846}" type="presOf" srcId="{54A684AE-28B9-4FD7-926A-2949F24A82E3}" destId="{A9376F40-2B3C-4E65-AC11-1FA4A9A4D70B}" srcOrd="0" destOrd="2" presId="urn:microsoft.com/office/officeart/2005/8/layout/venn1"/>
    <dgm:cxn modelId="{39A3DA3E-EB03-447D-8B22-C78FEBF08968}" type="presOf" srcId="{7F95FDDD-A50F-42A6-9F8A-62C7C2677788}" destId="{A9376F40-2B3C-4E65-AC11-1FA4A9A4D70B}" srcOrd="0" destOrd="4" presId="urn:microsoft.com/office/officeart/2005/8/layout/venn1"/>
    <dgm:cxn modelId="{71CB244A-EBFD-4ADE-ADA2-8BA26F7E8D86}" srcId="{0BD5E327-9801-4128-B117-4B6051A49604}" destId="{F3714A0E-65A6-485F-BBD6-A2442AA30F6F}" srcOrd="1" destOrd="0" parTransId="{928EB9EC-4858-469D-B2AA-F6BCBA2CDB97}" sibTransId="{AE6614B0-B8C3-45CE-AF89-2B0A39256F5C}"/>
    <dgm:cxn modelId="{FB30AC4B-E3C2-489B-90A3-46E9299FC9E3}" srcId="{F41C1FE1-D473-4562-A7DB-43BB49505EE2}" destId="{7F95FDDD-A50F-42A6-9F8A-62C7C2677788}" srcOrd="2" destOrd="0" parTransId="{FA0E9C0A-C40C-43D4-B16A-ADCC4B9AD3E8}" sibTransId="{A390DDED-55E6-442A-B2CF-EFA3189FB786}"/>
    <dgm:cxn modelId="{FA61AC71-5E88-4D6D-A7F9-E9BBE98BF8F3}" srcId="{F41C1FE1-D473-4562-A7DB-43BB49505EE2}" destId="{54A684AE-28B9-4FD7-926A-2949F24A82E3}" srcOrd="0" destOrd="0" parTransId="{51C8907A-9555-4D19-802D-51EBB29F1E5D}" sibTransId="{045C1AAB-CC90-4C4B-94E3-BB0BF1D14EEC}"/>
    <dgm:cxn modelId="{EA6D7356-2E8F-435A-BDC3-39B3C2DE4A31}" type="presOf" srcId="{F3714A0E-65A6-485F-BBD6-A2442AA30F6F}" destId="{A9376F40-2B3C-4E65-AC11-1FA4A9A4D70B}" srcOrd="0" destOrd="6" presId="urn:microsoft.com/office/officeart/2005/8/layout/venn1"/>
    <dgm:cxn modelId="{3912977F-748D-4CA3-A618-29B3A05C1EAE}" srcId="{F41C1FE1-D473-4562-A7DB-43BB49505EE2}" destId="{6228DA2C-985F-4FC8-9EE1-8E67B4C69FD9}" srcOrd="3" destOrd="0" parTransId="{D09433F9-6012-4DE4-9FF8-7A0ADA0D8AF8}" sibTransId="{D2438860-37DB-455E-84AA-A212596E0DBA}"/>
    <dgm:cxn modelId="{05A9F084-4A2C-42B1-B466-7A0C7ACD55E7}" type="presOf" srcId="{0BD5E327-9801-4128-B117-4B6051A49604}" destId="{A9376F40-2B3C-4E65-AC11-1FA4A9A4D70B}" srcOrd="0" destOrd="0" presId="urn:microsoft.com/office/officeart/2005/8/layout/venn1"/>
    <dgm:cxn modelId="{A867158E-58A1-40C4-A632-A20BD5F29DB5}" type="presOf" srcId="{6228DA2C-985F-4FC8-9EE1-8E67B4C69FD9}" destId="{A9376F40-2B3C-4E65-AC11-1FA4A9A4D70B}" srcOrd="0" destOrd="5" presId="urn:microsoft.com/office/officeart/2005/8/layout/venn1"/>
    <dgm:cxn modelId="{D9C4BB94-64DF-4DF7-9CE6-29A3B151E8F1}" srcId="{0BD5E327-9801-4128-B117-4B6051A49604}" destId="{F41C1FE1-D473-4562-A7DB-43BB49505EE2}" srcOrd="0" destOrd="0" parTransId="{44C94F59-C4EF-4E5E-9044-B83B084BF54E}" sibTransId="{3328421C-6DE5-4B2D-BFCE-7F96EAB5239E}"/>
    <dgm:cxn modelId="{4A9C4BAD-4AB3-40F8-9852-762693C95212}" type="presOf" srcId="{2CB7A60B-AF2A-4EE6-A0E6-22B7A0FB2D9F}" destId="{A9376F40-2B3C-4E65-AC11-1FA4A9A4D70B}" srcOrd="0" destOrd="7" presId="urn:microsoft.com/office/officeart/2005/8/layout/venn1"/>
    <dgm:cxn modelId="{CC3077BF-EB80-44F8-A5BC-0C21A00B3E1C}" type="presOf" srcId="{27217EB0-101F-4F4F-9B70-83FAEDA4309E}" destId="{A9376F40-2B3C-4E65-AC11-1FA4A9A4D70B}" srcOrd="0" destOrd="3" presId="urn:microsoft.com/office/officeart/2005/8/layout/venn1"/>
    <dgm:cxn modelId="{BD1E96C1-45DC-41DB-B246-3036BF426832}" srcId="{0BD5E327-9801-4128-B117-4B6051A49604}" destId="{2CB7A60B-AF2A-4EE6-A0E6-22B7A0FB2D9F}" srcOrd="2" destOrd="0" parTransId="{7E9A2737-334A-4C6D-A6EE-5AB5291F265C}" sibTransId="{4CF44CE5-61E9-4A3B-BF2A-FAC133E3345D}"/>
    <dgm:cxn modelId="{47159CE3-B476-413D-83FC-0EEBC09E9C6A}" type="presOf" srcId="{F41C1FE1-D473-4562-A7DB-43BB49505EE2}" destId="{A9376F40-2B3C-4E65-AC11-1FA4A9A4D70B}" srcOrd="0" destOrd="1" presId="urn:microsoft.com/office/officeart/2005/8/layout/venn1"/>
    <dgm:cxn modelId="{8127D4F6-A51E-48C2-842E-32EEE06AD386}" srcId="{F41C1FE1-D473-4562-A7DB-43BB49505EE2}" destId="{27217EB0-101F-4F4F-9B70-83FAEDA4309E}" srcOrd="1" destOrd="0" parTransId="{B31BA7F3-4516-4B0F-897C-72F869550CFF}" sibTransId="{286AE203-9F8A-4B82-BF09-2BBFEB85A822}"/>
    <dgm:cxn modelId="{F3837086-0174-4048-A3C7-858E421CB7DC}" type="presParOf" srcId="{2E6DC2D1-3CCD-4F9C-BFBB-174EBAC72495}" destId="{A9376F40-2B3C-4E65-AC11-1FA4A9A4D70B}" srcOrd="0" destOrd="0" presId="urn:microsoft.com/office/officeart/2005/8/layout/ven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513C25-C191-4D48-83AA-C2A06A9077AF}">
      <dsp:nvSpPr>
        <dsp:cNvPr id="0" name=""/>
        <dsp:cNvSpPr/>
      </dsp:nvSpPr>
      <dsp:spPr>
        <a:xfrm>
          <a:off x="67133" y="0"/>
          <a:ext cx="3721636" cy="3721636"/>
        </a:xfrm>
        <a:prstGeom prst="ellipse">
          <a:avLst/>
        </a:prstGeom>
        <a:solidFill>
          <a:schemeClr val="dk2">
            <a:alpha val="50000"/>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1">
          <a:noAutofit/>
        </a:bodyPr>
        <a:lstStyle/>
        <a:p>
          <a:pPr marL="0" lvl="0" indent="0" algn="ctr" defTabSz="1200150">
            <a:lnSpc>
              <a:spcPct val="90000"/>
            </a:lnSpc>
            <a:spcBef>
              <a:spcPct val="0"/>
            </a:spcBef>
            <a:spcAft>
              <a:spcPct val="35000"/>
            </a:spcAft>
            <a:buNone/>
          </a:pPr>
          <a:r>
            <a:rPr lang="en-US" sz="2700" u="sng" kern="1200" dirty="0"/>
            <a:t>Environment</a:t>
          </a:r>
          <a:endParaRPr lang="en-US" sz="2700" kern="1200" dirty="0"/>
        </a:p>
        <a:p>
          <a:pPr marL="171450" lvl="1" indent="-171450" algn="l" defTabSz="800100">
            <a:lnSpc>
              <a:spcPct val="90000"/>
            </a:lnSpc>
            <a:spcBef>
              <a:spcPct val="0"/>
            </a:spcBef>
            <a:spcAft>
              <a:spcPct val="15000"/>
            </a:spcAft>
            <a:buChar char="•"/>
          </a:pPr>
          <a:r>
            <a:rPr lang="en-US" sz="1800" b="0" kern="1200" dirty="0">
              <a:effectLst/>
            </a:rPr>
            <a:t>Facility inventory &amp; traits</a:t>
          </a:r>
        </a:p>
        <a:p>
          <a:pPr marL="171450" lvl="1" indent="-171450" algn="l" defTabSz="800100">
            <a:lnSpc>
              <a:spcPct val="90000"/>
            </a:lnSpc>
            <a:spcBef>
              <a:spcPct val="0"/>
            </a:spcBef>
            <a:spcAft>
              <a:spcPct val="15000"/>
            </a:spcAft>
            <a:buChar char="•"/>
          </a:pPr>
          <a:r>
            <a:rPr lang="en-US" sz="1800" b="0" kern="1200" dirty="0"/>
            <a:t>Land uses</a:t>
          </a:r>
        </a:p>
        <a:p>
          <a:pPr marL="171450" lvl="1" indent="-171450" algn="l" defTabSz="800100">
            <a:lnSpc>
              <a:spcPct val="90000"/>
            </a:lnSpc>
            <a:spcBef>
              <a:spcPct val="0"/>
            </a:spcBef>
            <a:spcAft>
              <a:spcPct val="15000"/>
            </a:spcAft>
            <a:buChar char="•"/>
          </a:pPr>
          <a:r>
            <a:rPr lang="en-US" sz="1800" b="0" kern="1200" dirty="0"/>
            <a:t>Population </a:t>
          </a:r>
          <a:br>
            <a:rPr lang="en-US" sz="1800" b="0" kern="1200" dirty="0"/>
          </a:br>
          <a:r>
            <a:rPr lang="en-US" sz="1800" b="0" kern="1200" dirty="0"/>
            <a:t>socio-demographics</a:t>
          </a:r>
        </a:p>
        <a:p>
          <a:pPr marL="171450" lvl="1" indent="-171450" algn="l" defTabSz="800100">
            <a:lnSpc>
              <a:spcPct val="90000"/>
            </a:lnSpc>
            <a:spcBef>
              <a:spcPct val="0"/>
            </a:spcBef>
            <a:spcAft>
              <a:spcPct val="15000"/>
            </a:spcAft>
            <a:buChar char="•"/>
          </a:pPr>
          <a:r>
            <a:rPr lang="en-US" sz="1800" b="0" kern="1200" dirty="0"/>
            <a:t>Perceptions</a:t>
          </a:r>
        </a:p>
        <a:p>
          <a:pPr marL="171450" lvl="1" indent="-171450" algn="l" defTabSz="800100">
            <a:lnSpc>
              <a:spcPct val="90000"/>
            </a:lnSpc>
            <a:spcBef>
              <a:spcPct val="0"/>
            </a:spcBef>
            <a:spcAft>
              <a:spcPct val="15000"/>
            </a:spcAft>
            <a:buChar char="•"/>
          </a:pPr>
          <a:endParaRPr lang="en-US" sz="1800" kern="1200" dirty="0"/>
        </a:p>
        <a:p>
          <a:pPr marL="171450" lvl="1" indent="-171450" algn="l" defTabSz="800100">
            <a:lnSpc>
              <a:spcPct val="90000"/>
            </a:lnSpc>
            <a:spcBef>
              <a:spcPct val="0"/>
            </a:spcBef>
            <a:spcAft>
              <a:spcPct val="15000"/>
            </a:spcAft>
            <a:buChar char="•"/>
          </a:pPr>
          <a:endParaRPr lang="en-US" sz="1800" kern="1200" dirty="0"/>
        </a:p>
        <a:p>
          <a:pPr marL="171450" lvl="1" indent="-171450" algn="l" defTabSz="800100">
            <a:lnSpc>
              <a:spcPct val="90000"/>
            </a:lnSpc>
            <a:spcBef>
              <a:spcPct val="0"/>
            </a:spcBef>
            <a:spcAft>
              <a:spcPct val="15000"/>
            </a:spcAft>
            <a:buChar char="•"/>
          </a:pPr>
          <a:endParaRPr lang="en-US" sz="1800" kern="1200" dirty="0"/>
        </a:p>
      </dsp:txBody>
      <dsp:txXfrm>
        <a:off x="612154" y="545021"/>
        <a:ext cx="2631594" cy="26315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376F40-2B3C-4E65-AC11-1FA4A9A4D70B}">
      <dsp:nvSpPr>
        <dsp:cNvPr id="0" name=""/>
        <dsp:cNvSpPr/>
      </dsp:nvSpPr>
      <dsp:spPr>
        <a:xfrm>
          <a:off x="124289" y="0"/>
          <a:ext cx="3721636" cy="372163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1">
          <a:noAutofit/>
        </a:bodyPr>
        <a:lstStyle/>
        <a:p>
          <a:pPr marL="0" lvl="0" indent="0" algn="ctr" defTabSz="1200150">
            <a:lnSpc>
              <a:spcPct val="90000"/>
            </a:lnSpc>
            <a:spcBef>
              <a:spcPct val="0"/>
            </a:spcBef>
            <a:spcAft>
              <a:spcPct val="35000"/>
            </a:spcAft>
            <a:buNone/>
          </a:pPr>
          <a:r>
            <a:rPr lang="en-US" sz="2700" u="sng" kern="1200" dirty="0">
              <a:solidFill>
                <a:srgbClr val="2F2B20"/>
              </a:solidFill>
              <a:latin typeface="Franklin Gothic Medium"/>
              <a:ea typeface="+mn-ea"/>
              <a:cs typeface="+mn-cs"/>
            </a:rPr>
            <a:t>Behavior</a:t>
          </a:r>
        </a:p>
        <a:p>
          <a:pPr marL="171450" lvl="1" indent="-171450" algn="l" defTabSz="800100">
            <a:lnSpc>
              <a:spcPct val="90000"/>
            </a:lnSpc>
            <a:spcBef>
              <a:spcPct val="0"/>
            </a:spcBef>
            <a:spcAft>
              <a:spcPct val="15000"/>
            </a:spcAft>
            <a:buChar char="•"/>
          </a:pPr>
          <a:r>
            <a:rPr lang="en-US" sz="1800" b="0" kern="1200" dirty="0">
              <a:effectLst/>
            </a:rPr>
            <a:t>Volume and use </a:t>
          </a:r>
        </a:p>
        <a:p>
          <a:pPr marL="342900" lvl="2" indent="-171450" algn="l" defTabSz="800100">
            <a:lnSpc>
              <a:spcPct val="90000"/>
            </a:lnSpc>
            <a:spcBef>
              <a:spcPct val="0"/>
            </a:spcBef>
            <a:spcAft>
              <a:spcPct val="15000"/>
            </a:spcAft>
            <a:buChar char="•"/>
          </a:pPr>
          <a:r>
            <a:rPr lang="en-US" sz="1800" b="0" kern="1200" dirty="0">
              <a:effectLst/>
            </a:rPr>
            <a:t>Pedestrians</a:t>
          </a:r>
        </a:p>
        <a:p>
          <a:pPr marL="342900" lvl="2" indent="-171450" algn="l" defTabSz="800100">
            <a:lnSpc>
              <a:spcPct val="90000"/>
            </a:lnSpc>
            <a:spcBef>
              <a:spcPct val="0"/>
            </a:spcBef>
            <a:spcAft>
              <a:spcPct val="15000"/>
            </a:spcAft>
            <a:buChar char="•"/>
          </a:pPr>
          <a:r>
            <a:rPr lang="en-US" sz="1800" b="0" kern="1200" dirty="0">
              <a:effectLst/>
            </a:rPr>
            <a:t>Bicyclists </a:t>
          </a:r>
        </a:p>
        <a:p>
          <a:pPr marL="342900" lvl="2" indent="-171450" algn="l" defTabSz="800100">
            <a:lnSpc>
              <a:spcPct val="90000"/>
            </a:lnSpc>
            <a:spcBef>
              <a:spcPct val="0"/>
            </a:spcBef>
            <a:spcAft>
              <a:spcPct val="15000"/>
            </a:spcAft>
            <a:buChar char="•"/>
          </a:pPr>
          <a:r>
            <a:rPr lang="en-US" sz="1800" kern="1200" dirty="0"/>
            <a:t>Motor vehicle </a:t>
          </a:r>
          <a:r>
            <a:rPr lang="en-US" sz="1800" b="0" kern="1200" dirty="0"/>
            <a:t>ADT</a:t>
          </a:r>
          <a:r>
            <a:rPr lang="en-US" sz="1800" kern="1200" dirty="0"/>
            <a:t> &amp; mix </a:t>
          </a:r>
        </a:p>
        <a:p>
          <a:pPr marL="342900" lvl="2" indent="-171450" algn="l" defTabSz="800100">
            <a:lnSpc>
              <a:spcPct val="90000"/>
            </a:lnSpc>
            <a:spcBef>
              <a:spcPct val="0"/>
            </a:spcBef>
            <a:spcAft>
              <a:spcPct val="15000"/>
            </a:spcAft>
            <a:buChar char="•"/>
          </a:pPr>
          <a:r>
            <a:rPr lang="en-US" sz="1800" kern="1200" dirty="0"/>
            <a:t>Transit</a:t>
          </a:r>
        </a:p>
        <a:p>
          <a:pPr marL="171450" lvl="1" indent="-171450" algn="l" defTabSz="800100">
            <a:lnSpc>
              <a:spcPct val="90000"/>
            </a:lnSpc>
            <a:spcBef>
              <a:spcPct val="0"/>
            </a:spcBef>
            <a:spcAft>
              <a:spcPct val="15000"/>
            </a:spcAft>
            <a:buChar char="•"/>
          </a:pPr>
          <a:r>
            <a:rPr lang="en-US" sz="1800" kern="1200" dirty="0"/>
            <a:t>Crashes</a:t>
          </a:r>
        </a:p>
        <a:p>
          <a:pPr marL="171450" lvl="1" indent="-171450" algn="l" defTabSz="800100">
            <a:lnSpc>
              <a:spcPct val="90000"/>
            </a:lnSpc>
            <a:spcBef>
              <a:spcPct val="0"/>
            </a:spcBef>
            <a:spcAft>
              <a:spcPct val="15000"/>
            </a:spcAft>
            <a:buChar char="•"/>
          </a:pPr>
          <a:r>
            <a:rPr lang="en-US" sz="1800" b="0" kern="1200" dirty="0">
              <a:effectLst/>
            </a:rPr>
            <a:t>Trip and mode share</a:t>
          </a:r>
        </a:p>
      </dsp:txBody>
      <dsp:txXfrm>
        <a:off x="669310" y="545021"/>
        <a:ext cx="2631594" cy="2631594"/>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682392-894D-4725-AA96-13C2221F0187}" type="datetimeFigureOut">
              <a:rPr lang="en-US" smtClean="0"/>
              <a:t>10/2/2019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421500-ABA7-4F80-9F33-EE022DA3CCF5}" type="slidenum">
              <a:rPr lang="en-US" smtClean="0"/>
              <a:t>‹#›</a:t>
            </a:fld>
            <a:endParaRPr lang="en-US"/>
          </a:p>
        </p:txBody>
      </p:sp>
    </p:spTree>
    <p:extLst>
      <p:ext uri="{BB962C8B-B14F-4D97-AF65-F5344CB8AC3E}">
        <p14:creationId xmlns:p14="http://schemas.microsoft.com/office/powerpoint/2010/main" val="3080979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Report No. </a:t>
            </a:r>
            <a:r>
              <a:rPr lang="en-US" sz="1200" kern="1200">
                <a:solidFill>
                  <a:schemeClr val="tx1"/>
                </a:solidFill>
                <a:effectLst/>
                <a:latin typeface="+mn-lt"/>
                <a:ea typeface="+mn-ea"/>
                <a:cs typeface="+mn-cs"/>
              </a:rPr>
              <a:t>FHWA-SA-19-034  </a:t>
            </a:r>
            <a:endParaRPr lang="en-US"/>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a:t>
            </a:fld>
            <a:endParaRPr lang="en-US"/>
          </a:p>
        </p:txBody>
      </p:sp>
    </p:spTree>
    <p:extLst>
      <p:ext uri="{BB962C8B-B14F-4D97-AF65-F5344CB8AC3E}">
        <p14:creationId xmlns:p14="http://schemas.microsoft.com/office/powerpoint/2010/main" val="3047006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The caveats should be kept in mind when using and interpreting BLOS analyses.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slides by Robert Schneider.</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0" dirty="0"/>
              <a:t>FHWA. </a:t>
            </a:r>
            <a:r>
              <a:rPr lang="en-US" b="0" i="0" dirty="0"/>
              <a:t>(2018). </a:t>
            </a:r>
            <a:r>
              <a:rPr lang="en-US" b="0" i="1" dirty="0"/>
              <a:t>Guidebook for Measuring Multimodal Network Connectivity. </a:t>
            </a:r>
            <a:r>
              <a:rPr lang="en-US" b="0" i="0" dirty="0"/>
              <a:t>[FHWA-HEP-18-032]. Available: https://www.fhwa.dot.gov/environment/bicycle_pedestrian/publications/multimodal_connectivity/</a:t>
            </a:r>
            <a:endParaRPr lang="en-US" sz="1200" b="0" i="0" kern="1200" dirty="0">
              <a:solidFill>
                <a:schemeClr val="tx1"/>
              </a:solidFill>
              <a:effectLst/>
              <a:latin typeface="+mn-lt"/>
              <a:ea typeface="+mn-ea"/>
              <a:cs typeface="+mn-cs"/>
            </a:endParaRPr>
          </a:p>
          <a:p>
            <a:pPr marL="228600" indent="-228600">
              <a:buFont typeface="+mj-lt"/>
              <a:buAutoNum type="arabicPeriod"/>
            </a:pPr>
            <a:r>
              <a:rPr lang="en-US" sz="1200" b="0" i="0" kern="1200" dirty="0">
                <a:solidFill>
                  <a:schemeClr val="tx1"/>
                </a:solidFill>
                <a:effectLst/>
                <a:latin typeface="+mn-lt"/>
                <a:ea typeface="+mn-ea"/>
                <a:cs typeface="+mn-cs"/>
              </a:rPr>
              <a:t>Foster, N., Monsere, C. M., Dill, J., &amp; Clifton, K. (2015). Level-of-Service Model for Protected Bike Lanes. </a:t>
            </a:r>
            <a:r>
              <a:rPr lang="en-US" sz="1200" b="0" i="1" kern="1200" dirty="0">
                <a:solidFill>
                  <a:schemeClr val="tx1"/>
                </a:solidFill>
                <a:effectLst/>
                <a:latin typeface="+mn-lt"/>
                <a:ea typeface="+mn-ea"/>
                <a:cs typeface="+mn-cs"/>
              </a:rPr>
              <a:t>Transportation Research Record</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2520</a:t>
            </a:r>
            <a:r>
              <a:rPr lang="en-US" sz="1200" b="0" i="0" kern="1200" dirty="0">
                <a:solidFill>
                  <a:schemeClr val="tx1"/>
                </a:solidFill>
                <a:effectLst/>
                <a:latin typeface="+mn-lt"/>
                <a:ea typeface="+mn-ea"/>
                <a:cs typeface="+mn-cs"/>
              </a:rPr>
              <a:t>(1), 90–99. https://doi.org/10.3141/2520-11</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11</a:t>
            </a:fld>
            <a:endParaRPr lang="en-US"/>
          </a:p>
        </p:txBody>
      </p:sp>
    </p:spTree>
    <p:extLst>
      <p:ext uri="{BB962C8B-B14F-4D97-AF65-F5344CB8AC3E}">
        <p14:creationId xmlns:p14="http://schemas.microsoft.com/office/powerpoint/2010/main" val="13681170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This slide shows how the HCM BLOS linear regression model uses the data inputs that were listed on a previous slide. The average segment bicycle score and average intersection bicycle score will be broken down on subsequent slides.</a:t>
            </a:r>
            <a:endParaRPr lang="en-US" b="1" dirty="0"/>
          </a:p>
          <a:p>
            <a:r>
              <a:rPr lang="en-US" b="1" dirty="0"/>
              <a:t>Notes</a:t>
            </a:r>
            <a:r>
              <a:rPr lang="en-US" dirty="0"/>
              <a:t>: Instructors may skip this slide and the following two slides if students are not already familiar with the HCM. The assignment for this module references this equation, but understanding the equation is not essential for completing the assignment.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slides in the PBIC (2015) </a:t>
            </a:r>
            <a:r>
              <a:rPr lang="en-US" i="1" dirty="0"/>
              <a:t>Pedestrian and Bicycle Transportation Short Series</a:t>
            </a:r>
            <a:r>
              <a:rPr lang="en-US" dirty="0"/>
              <a:t>, which include content developed by Sprinkle Consulting, Inc.</a:t>
            </a:r>
          </a:p>
        </p:txBody>
      </p:sp>
      <p:sp>
        <p:nvSpPr>
          <p:cNvPr id="4" name="Slide Number Placeholder 3"/>
          <p:cNvSpPr>
            <a:spLocks noGrp="1"/>
          </p:cNvSpPr>
          <p:nvPr>
            <p:ph type="sldNum" sz="quarter" idx="5"/>
          </p:nvPr>
        </p:nvSpPr>
        <p:spPr/>
        <p:txBody>
          <a:bodyPr/>
          <a:lstStyle/>
          <a:p>
            <a:fld id="{E5421500-ABA7-4F80-9F33-EE022DA3CCF5}" type="slidenum">
              <a:rPr lang="en-US" smtClean="0"/>
              <a:t>12</a:t>
            </a:fld>
            <a:endParaRPr lang="en-US"/>
          </a:p>
        </p:txBody>
      </p:sp>
    </p:spTree>
    <p:extLst>
      <p:ext uri="{BB962C8B-B14F-4D97-AF65-F5344CB8AC3E}">
        <p14:creationId xmlns:p14="http://schemas.microsoft.com/office/powerpoint/2010/main" val="41426155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 model considers four roadway and traffic conditions: 1) Peak traffic flow in the outside lane, 2) speed of traffic and percent of heavy traffic, 3) pavement surface condition, and 4) pavement width available for bicycling. </a:t>
            </a:r>
            <a:r>
              <a:rPr lang="en-US" dirty="0"/>
              <a:t>The first three variables are impact scores and reflect perceived challenges to bicycling. The fourth variable is a benefit score and reflects perceived opportunities to bicycling. </a:t>
            </a:r>
            <a:endParaRPr lang="en-US" b="0" dirty="0"/>
          </a:p>
          <a:p>
            <a:r>
              <a:rPr lang="en-US" b="1" dirty="0"/>
              <a:t>Notes</a:t>
            </a:r>
            <a:r>
              <a:rPr lang="en-US" dirty="0"/>
              <a:t>: “The first part of the [</a:t>
            </a:r>
            <a:r>
              <a:rPr lang="en-US" dirty="0" err="1"/>
              <a:t>ABSeg</a:t>
            </a:r>
            <a:r>
              <a:rPr lang="en-US" dirty="0"/>
              <a:t>] measures the impacts of peak hour vehicular traffic flow on bicyclists. Roads with high traffic volume on the outside lane would receive high BLOS score, indicating low suitability for bicycle travel. The second part of the BLOS equation measures the impacts of speed of travel and percent of heavy traffic (buses and trucks) on bicycle travel environment. Roads with high posted speed limit and high number of trucks and buses would receive high BLOS score, indicating low suitability for bicycle travel. Similarly, the third part of the BLOS equation measures the impact of pavement surface condition on bicycle ride quality and assigns high BLOS score for roadways with deteriorated pavements. These first three parts of the BLOS score and a constant term are added together to compute the raw BLOS score. The final BLOS score is computed by subtracting the benefits score (fourth term in the BLOS equation) based on pavement width available for bicycling from the raw score. Roadways with striped bike lanes, wide outside lanes, paved shoulders, or low on-street parking volumes would receive discounts from the raw BLOS score, resulting in low BLOS values or good level of service.”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slides in the PBIC (2015) </a:t>
            </a:r>
            <a:r>
              <a:rPr lang="en-US" i="1" dirty="0"/>
              <a:t>Pedestrian and Bicycle Transportation Short Series</a:t>
            </a:r>
            <a:r>
              <a:rPr lang="en-US" dirty="0"/>
              <a:t>, which include content developed by Sprinkle Consulting, Inc.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Speaker’s notes from City of Spartanburg Bicycle and Pedestrian Master Plan (2009), Appendix C. Available: http://www.cityofspartanburg.org/planning-zoning/bicycle-ped-plan/ (Accessed July 2019).</a:t>
            </a:r>
          </a:p>
        </p:txBody>
      </p:sp>
      <p:sp>
        <p:nvSpPr>
          <p:cNvPr id="4" name="Slide Number Placeholder 3"/>
          <p:cNvSpPr>
            <a:spLocks noGrp="1"/>
          </p:cNvSpPr>
          <p:nvPr>
            <p:ph type="sldNum" sz="quarter" idx="5"/>
          </p:nvPr>
        </p:nvSpPr>
        <p:spPr/>
        <p:txBody>
          <a:bodyPr/>
          <a:lstStyle/>
          <a:p>
            <a:fld id="{E5421500-ABA7-4F80-9F33-EE022DA3CCF5}" type="slidenum">
              <a:rPr lang="en-US" smtClean="0"/>
              <a:t>13</a:t>
            </a:fld>
            <a:endParaRPr lang="en-US"/>
          </a:p>
        </p:txBody>
      </p:sp>
    </p:spTree>
    <p:extLst>
      <p:ext uri="{BB962C8B-B14F-4D97-AF65-F5344CB8AC3E}">
        <p14:creationId xmlns:p14="http://schemas.microsoft.com/office/powerpoint/2010/main" val="8850758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This slide breaks down the components of the average intersection bicycle score (</a:t>
            </a:r>
            <a:r>
              <a:rPr lang="en-US" b="0" dirty="0" err="1"/>
              <a:t>ABInt</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slides in the PBIC (2015) </a:t>
            </a:r>
            <a:r>
              <a:rPr lang="en-US" i="1" dirty="0"/>
              <a:t>Pedestrian and Bicycle Transportation Short Series</a:t>
            </a:r>
            <a:r>
              <a:rPr lang="en-US" dirty="0"/>
              <a:t>, which include content developed by Sprinkle Consulting, Inc.</a:t>
            </a:r>
          </a:p>
        </p:txBody>
      </p:sp>
      <p:sp>
        <p:nvSpPr>
          <p:cNvPr id="4" name="Slide Number Placeholder 3"/>
          <p:cNvSpPr>
            <a:spLocks noGrp="1"/>
          </p:cNvSpPr>
          <p:nvPr>
            <p:ph type="sldNum" sz="quarter" idx="5"/>
          </p:nvPr>
        </p:nvSpPr>
        <p:spPr/>
        <p:txBody>
          <a:bodyPr/>
          <a:lstStyle/>
          <a:p>
            <a:fld id="{E5421500-ABA7-4F80-9F33-EE022DA3CCF5}" type="slidenum">
              <a:rPr lang="en-US" smtClean="0"/>
              <a:t>14</a:t>
            </a:fld>
            <a:endParaRPr lang="en-US"/>
          </a:p>
        </p:txBody>
      </p:sp>
    </p:spTree>
    <p:extLst>
      <p:ext uri="{BB962C8B-B14F-4D97-AF65-F5344CB8AC3E}">
        <p14:creationId xmlns:p14="http://schemas.microsoft.com/office/powerpoint/2010/main" val="158648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This slide shows what a BLOS measure can look like when applied to an entire road network. </a:t>
            </a:r>
          </a:p>
          <a:p>
            <a:r>
              <a:rPr lang="en-US" b="1" dirty="0"/>
              <a:t>Notes</a:t>
            </a:r>
            <a:r>
              <a:rPr lang="en-US" dirty="0"/>
              <a:t>: The original state preference research was conducted on arterial and collector streets and that is how Spartanburg applied the model.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b="0" dirty="0"/>
              <a:t>FHWA. </a:t>
            </a:r>
            <a:r>
              <a:rPr lang="en-US" b="0" i="0" dirty="0"/>
              <a:t>(2018). </a:t>
            </a:r>
            <a:r>
              <a:rPr lang="en-US" b="0" i="1" dirty="0"/>
              <a:t>Guidebook for Measuring Multimodal Network Connectivity. </a:t>
            </a:r>
            <a:r>
              <a:rPr lang="en-US" b="0" i="0" dirty="0"/>
              <a:t>[FHWA-HEP-18-032]. Available: https://www.fhwa.dot.gov/environment/bicycle_pedestrian/publications/multimodal_connectivity/</a:t>
            </a:r>
            <a:endParaRPr lang="en-US" b="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Adapted image from City of Spartanburg Bicycle and Pedestrian Master Plan (2009), Appendix C. Available: http://www.cityofspartanburg.org/planning-zoning/bicycle-ped-plan/ (Accessed July 2019).</a:t>
            </a:r>
          </a:p>
        </p:txBody>
      </p:sp>
      <p:sp>
        <p:nvSpPr>
          <p:cNvPr id="4" name="Slide Number Placeholder 3"/>
          <p:cNvSpPr>
            <a:spLocks noGrp="1"/>
          </p:cNvSpPr>
          <p:nvPr>
            <p:ph type="sldNum" sz="quarter" idx="5"/>
          </p:nvPr>
        </p:nvSpPr>
        <p:spPr/>
        <p:txBody>
          <a:bodyPr/>
          <a:lstStyle/>
          <a:p>
            <a:fld id="{E5421500-ABA7-4F80-9F33-EE022DA3CCF5}" type="slidenum">
              <a:rPr lang="en-US" smtClean="0"/>
              <a:t>15</a:t>
            </a:fld>
            <a:endParaRPr lang="en-US"/>
          </a:p>
        </p:txBody>
      </p:sp>
    </p:spTree>
    <p:extLst>
      <p:ext uri="{BB962C8B-B14F-4D97-AF65-F5344CB8AC3E}">
        <p14:creationId xmlns:p14="http://schemas.microsoft.com/office/powerpoint/2010/main" val="12860869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Very similar to BLOS. PLOS is also an attempt to adapt a commonly applied measure of motorized network performance to pedestrian facilities.; however, these origins are interesting considering capacity is rarely an issue for people walking. PLOS is most commonly used to document existing conditions, identify connectivity gaps, and evaluate network-wide quality.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b="0" dirty="0"/>
              <a:t>FHWA. </a:t>
            </a:r>
            <a:r>
              <a:rPr lang="en-US" b="0" i="0" dirty="0"/>
              <a:t>(2018). </a:t>
            </a:r>
            <a:r>
              <a:rPr lang="en-US" b="0" i="1" dirty="0"/>
              <a:t>Guidebook for Measuring Multimodal Network Connectivity. </a:t>
            </a:r>
            <a:r>
              <a:rPr lang="en-US" b="0" i="0" dirty="0"/>
              <a:t>[FHWA-HEP-18-032]. Available: https://www.fhwa.dot.gov/environment/bicycle_pedestrian/publications/multimodal_connectivity/</a:t>
            </a:r>
            <a:endParaRPr lang="en-US" b="0" i="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16</a:t>
            </a:fld>
            <a:endParaRPr lang="en-US"/>
          </a:p>
        </p:txBody>
      </p:sp>
    </p:spTree>
    <p:extLst>
      <p:ext uri="{BB962C8B-B14F-4D97-AF65-F5344CB8AC3E}">
        <p14:creationId xmlns:p14="http://schemas.microsoft.com/office/powerpoint/2010/main" val="39668151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Student Question</a:t>
            </a:r>
            <a:r>
              <a:rPr lang="en-US" dirty="0"/>
              <a:t>: </a:t>
            </a:r>
            <a:r>
              <a:rPr lang="en-US" i="1" dirty="0"/>
              <a:t>The image on the left shows a facility that would likely receive a higher PLOS measure. But which image shows a place you would be more comfortable walking?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slides in the PBIC (2015). Pedestrian and Bicycle Transportation Short Series.</a:t>
            </a:r>
          </a:p>
        </p:txBody>
      </p:sp>
      <p:sp>
        <p:nvSpPr>
          <p:cNvPr id="4" name="Slide Number Placeholder 3"/>
          <p:cNvSpPr>
            <a:spLocks noGrp="1"/>
          </p:cNvSpPr>
          <p:nvPr>
            <p:ph type="sldNum" sz="quarter" idx="5"/>
          </p:nvPr>
        </p:nvSpPr>
        <p:spPr/>
        <p:txBody>
          <a:bodyPr/>
          <a:lstStyle/>
          <a:p>
            <a:fld id="{E5421500-ABA7-4F80-9F33-EE022DA3CCF5}" type="slidenum">
              <a:rPr lang="en-US" smtClean="0"/>
              <a:t>17</a:t>
            </a:fld>
            <a:endParaRPr lang="en-US"/>
          </a:p>
        </p:txBody>
      </p:sp>
    </p:spTree>
    <p:extLst>
      <p:ext uri="{BB962C8B-B14F-4D97-AF65-F5344CB8AC3E}">
        <p14:creationId xmlns:p14="http://schemas.microsoft.com/office/powerpoint/2010/main" val="15231744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Regardless of the data available to you and the method(s) you choose for analysis, this decision should be grounded by the purpose of the analysis (Step 1) and the results should be packaged in a way that relates back to the planning process (Step 5). Part of packaging the results could include overlaying facility analysis results with other geographic data related to safety, equity, system usage, or other land use data.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b="0" dirty="0"/>
              <a:t>FHWA. </a:t>
            </a:r>
            <a:r>
              <a:rPr lang="en-US" b="0" i="0" dirty="0"/>
              <a:t>(2018). </a:t>
            </a:r>
            <a:r>
              <a:rPr lang="en-US" b="0" i="1" dirty="0"/>
              <a:t>Guidebook for Measuring Multimodal Network Connectivity. </a:t>
            </a:r>
            <a:r>
              <a:rPr lang="en-US" b="0" i="0" dirty="0"/>
              <a:t>[FHWA-HEP-18-032]. Available: https://www.fhwa.dot.gov/environment/bicycle_pedestrian/publications/multimodal_connectivity/</a:t>
            </a:r>
            <a:endParaRPr lang="en-US" b="0" i="1" dirty="0"/>
          </a:p>
          <a:p>
            <a:endParaRPr lang="en-US" sz="1200" b="0" i="1"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br>
              <a:rPr lang="en-US" dirty="0"/>
            </a:b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19</a:t>
            </a:fld>
            <a:endParaRPr lang="en-US"/>
          </a:p>
        </p:txBody>
      </p:sp>
    </p:spTree>
    <p:extLst>
      <p:ext uri="{BB962C8B-B14F-4D97-AF65-F5344CB8AC3E}">
        <p14:creationId xmlns:p14="http://schemas.microsoft.com/office/powerpoint/2010/main" val="3165958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 “components” of network connectivity that were introduced at the beginning of this lesson also serve as analysis method. The first couple listed on the slide are relatively easy to calculate using a variety of different measures. Network quality requires more detailed data and it is also a method that can be combined with the other methods, as illustrated on the next two slides.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b="0" dirty="0"/>
              <a:t>FHWA. </a:t>
            </a:r>
            <a:r>
              <a:rPr lang="en-US" b="0" i="0" dirty="0"/>
              <a:t>(2018). </a:t>
            </a:r>
            <a:r>
              <a:rPr lang="en-US" b="0" i="1" dirty="0"/>
              <a:t>Guidebook for Measuring Multimodal Network Connectivity. </a:t>
            </a:r>
            <a:r>
              <a:rPr lang="en-US" b="0" i="0" dirty="0"/>
              <a:t>[FHWA-HEP-18-032]. Available: https://www.fhwa.dot.gov/environment/bicycle_pedestrian/publications/multimodal_connectivity/</a:t>
            </a:r>
            <a:endParaRPr lang="en-US" b="0"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20</a:t>
            </a:fld>
            <a:endParaRPr lang="en-US"/>
          </a:p>
        </p:txBody>
      </p:sp>
    </p:spTree>
    <p:extLst>
      <p:ext uri="{BB962C8B-B14F-4D97-AF65-F5344CB8AC3E}">
        <p14:creationId xmlns:p14="http://schemas.microsoft.com/office/powerpoint/2010/main" val="2380024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This slide shows an example of the first method, network completeness, from Baltimore, Maryland. This map simply shows the presence or absence of sidewalks, regardless of their quality.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b="0" dirty="0"/>
              <a:t>FHWA. </a:t>
            </a:r>
            <a:r>
              <a:rPr lang="en-US" b="0" i="0" dirty="0"/>
              <a:t>(2018). </a:t>
            </a:r>
            <a:r>
              <a:rPr lang="en-US" b="0" i="1" dirty="0"/>
              <a:t>Guidebook for Measuring Multimodal Network Connectivity. </a:t>
            </a:r>
            <a:r>
              <a:rPr lang="en-US" b="0" i="0" dirty="0"/>
              <a:t>[FHWA-HEP-18-032]. Available: https://www.fhwa.dot.gov/environment/bicycle_pedestrian/publications/multimodal_connectivity/</a:t>
            </a:r>
            <a:endParaRPr lang="en-US" b="0"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21</a:t>
            </a:fld>
            <a:endParaRPr lang="en-US"/>
          </a:p>
        </p:txBody>
      </p:sp>
    </p:spTree>
    <p:extLst>
      <p:ext uri="{BB962C8B-B14F-4D97-AF65-F5344CB8AC3E}">
        <p14:creationId xmlns:p14="http://schemas.microsoft.com/office/powerpoint/2010/main" val="25074151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This module builds on the content covered in the module, Bicycle and Pedestrian Data for Planning.</a:t>
            </a:r>
            <a:endParaRPr lang="en-US" b="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a:t>
            </a:fld>
            <a:endParaRPr lang="en-US"/>
          </a:p>
        </p:txBody>
      </p:sp>
    </p:spTree>
    <p:extLst>
      <p:ext uri="{BB962C8B-B14F-4D97-AF65-F5344CB8AC3E}">
        <p14:creationId xmlns:p14="http://schemas.microsoft.com/office/powerpoint/2010/main" val="20580723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This map now shows network completeness in terms of high-quality (or low-stress) facilities. In more built-out areas, simple presence or absence may not be very informative and planners may need to turn to measures of quality when trying to analyze network completeness. This type of analysis can also be useful for assessing compliance with accessibility laws.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a:t>
            </a:r>
            <a:r>
              <a:rPr lang="en-US" b="0" dirty="0"/>
              <a:t>PLTS stands for Pedestrian Level of Traffic Stress. The method that Baltimore used was adapted from the Oregon Department of Transportation’s </a:t>
            </a:r>
            <a:r>
              <a:rPr lang="en-US" b="0" i="1" dirty="0"/>
              <a:t>Analysis Procedures Manual, Volume 2</a:t>
            </a:r>
            <a:r>
              <a:rPr lang="en-US" b="0" dirty="0"/>
              <a:t>. </a:t>
            </a:r>
            <a:r>
              <a:rPr lang="en-US" sz="1200" b="0" i="0" u="none" strike="noStrike" kern="1200" baseline="0" dirty="0">
                <a:solidFill>
                  <a:schemeClr val="tx1"/>
                </a:solidFill>
                <a:latin typeface="+mn-lt"/>
                <a:ea typeface="+mn-ea"/>
                <a:cs typeface="+mn-cs"/>
              </a:rPr>
              <a:t>The PLTS methodology emphasizes compliance with accessibility laws. Poor pavement quality and noncompliant ramps result in poor scores and were scrutinized for this case study. With sidewalks present on most roadways, the results of the PLTS analysis provide insight into improvements needed to create a fully accessible network. </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b="0" dirty="0"/>
              <a:t>FHWA. </a:t>
            </a:r>
            <a:r>
              <a:rPr lang="en-US" b="0" i="0" dirty="0"/>
              <a:t>(2018). </a:t>
            </a:r>
            <a:r>
              <a:rPr lang="en-US" b="0" i="1" dirty="0"/>
              <a:t>Guidebook for Measuring Multimodal Network Connectivity. </a:t>
            </a:r>
            <a:r>
              <a:rPr lang="en-US" b="0" i="0" dirty="0"/>
              <a:t>[FHWA-HEP-18-032]. Available: https://www.fhwa.dot.gov/environment/bicycle_pedestrian/publications/multimodal_connectivity/</a:t>
            </a:r>
            <a:endParaRPr lang="en-US" b="0" i="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22</a:t>
            </a:fld>
            <a:endParaRPr lang="en-US"/>
          </a:p>
        </p:txBody>
      </p:sp>
    </p:spTree>
    <p:extLst>
      <p:ext uri="{BB962C8B-B14F-4D97-AF65-F5344CB8AC3E}">
        <p14:creationId xmlns:p14="http://schemas.microsoft.com/office/powerpoint/2010/main" val="31633512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dirty="0"/>
              <a:t>This slide is animated</a:t>
            </a:r>
          </a:p>
          <a:p>
            <a:r>
              <a:rPr lang="en-US" b="1" dirty="0"/>
              <a:t>Key Message</a:t>
            </a:r>
            <a:r>
              <a:rPr lang="en-US" b="0" dirty="0"/>
              <a:t>: There are a variety of measures (or questions to be answered), for each analysis method. We’ve already talked about LOS, so we will spend the next few slides covering LTS, which is increasingly being used by agencies to analyze network quality. The LTS measurement for bicycle travel was introduced in 2012 and is more commonly used than the measurement for walking.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b="0" dirty="0"/>
              <a:t>FHWA. </a:t>
            </a:r>
            <a:r>
              <a:rPr lang="en-US" b="0" i="0" dirty="0"/>
              <a:t>(2018). </a:t>
            </a:r>
            <a:r>
              <a:rPr lang="en-US" b="0" i="1" dirty="0"/>
              <a:t>Guidebook for Measuring Multimodal Network Connectivity. </a:t>
            </a:r>
            <a:r>
              <a:rPr lang="en-US" b="0" i="0" dirty="0"/>
              <a:t>[FHWA-HEP-18-032]. Available: https://www.fhwa.dot.gov/environment/bicycle_pedestrian/publications/multimodal_connectivity/</a:t>
            </a:r>
            <a:endParaRPr lang="en-US" b="0" i="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23</a:t>
            </a:fld>
            <a:endParaRPr lang="en-US"/>
          </a:p>
        </p:txBody>
      </p:sp>
    </p:spTree>
    <p:extLst>
      <p:ext uri="{BB962C8B-B14F-4D97-AF65-F5344CB8AC3E}">
        <p14:creationId xmlns:p14="http://schemas.microsoft.com/office/powerpoint/2010/main" val="19517409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Bicycle Level of Traffic Stress accounts for different types of people who might be biking, and considers the experience of bicycling, such as comfort level and perception of safety, with the aim of highlighting low stress options for bicyclists. It is a more “user-oriented” measure of quality or connectivity. </a:t>
            </a:r>
            <a:r>
              <a:rPr lang="en-US" dirty="0"/>
              <a:t>Criteria are proposed for classifying road segments by level of traffic stress depending on traffic characteristics (e.g., road width, traffic speed, the presence of a parking lane) and whether bikes are in mixed traffic, in bike lanes, or on segregated paths. A low level of stress can be achieved in mixed traffic on local streets with low traffic speeds. As the number of lanes, traffic speed, and traffic volume increase, providing a low level of stress requires progressively more protective measures – dedicated bike lanes and, ultimately, physically separated bikeways. </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a:t>
            </a:r>
          </a:p>
          <a:p>
            <a:r>
              <a:rPr lang="en-US" dirty="0"/>
              <a:t>-Level of traffic stress 1 (LTS 1) is meant to be a level that most children can tolerate; </a:t>
            </a:r>
          </a:p>
          <a:p>
            <a:r>
              <a:rPr lang="en-US" dirty="0"/>
              <a:t>-LTS 2, the level that will be tolerated by the mainstream adult population; </a:t>
            </a:r>
          </a:p>
          <a:p>
            <a:r>
              <a:rPr lang="en-US" dirty="0"/>
              <a:t>-LTS 3, the level tolerated by American cyclists who are somewhat confident, but still prefer having their own dedicated space for riding; and </a:t>
            </a:r>
          </a:p>
          <a:p>
            <a:r>
              <a:rPr lang="en-US" dirty="0"/>
              <a:t>-LTS 4, a level tolerated only by those characterized as “strong and fearless.” </a:t>
            </a:r>
          </a:p>
          <a:p>
            <a:r>
              <a:rPr lang="en-US" dirty="0"/>
              <a:t>The bullet list item “Final LTS rating is based on worst LTS component” is illustrated on the following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dirty="0">
                <a:solidFill>
                  <a:srgbClr val="000058"/>
                </a:solidFill>
                <a:latin typeface="Franklin Gothic Medium" panose="020B0603020102020204" pitchFamily="34" charset="0"/>
                <a:ea typeface="+mn-ea"/>
                <a:cs typeface="+mn-cs"/>
              </a:rPr>
              <a:t>Source: </a:t>
            </a:r>
            <a:r>
              <a:rPr lang="en-US" sz="1200" dirty="0" err="1">
                <a:solidFill>
                  <a:srgbClr val="000058"/>
                </a:solidFill>
                <a:latin typeface="Franklin Gothic Medium" panose="020B0603020102020204" pitchFamily="34" charset="0"/>
                <a:ea typeface="+mn-ea"/>
                <a:cs typeface="+mn-cs"/>
              </a:rPr>
              <a:t>Mekuria</a:t>
            </a:r>
            <a:r>
              <a:rPr lang="en-US" sz="1200" dirty="0">
                <a:solidFill>
                  <a:srgbClr val="000058"/>
                </a:solidFill>
                <a:latin typeface="Franklin Gothic Medium" panose="020B0603020102020204" pitchFamily="34" charset="0"/>
                <a:ea typeface="+mn-ea"/>
                <a:cs typeface="+mn-cs"/>
              </a:rPr>
              <a:t>, M.C., P.G. Furth, and H. Nixon. (May 2012) Low-Stress Bicycling and Network Connectivity, </a:t>
            </a:r>
            <a:r>
              <a:rPr lang="en-US" sz="1200" dirty="0" err="1">
                <a:solidFill>
                  <a:srgbClr val="000058"/>
                </a:solidFill>
                <a:latin typeface="Franklin Gothic Medium" panose="020B0603020102020204" pitchFamily="34" charset="0"/>
                <a:ea typeface="+mn-ea"/>
                <a:cs typeface="+mn-cs"/>
              </a:rPr>
              <a:t>Mineta</a:t>
            </a:r>
            <a:r>
              <a:rPr lang="en-US" sz="1200" dirty="0">
                <a:solidFill>
                  <a:srgbClr val="000058"/>
                </a:solidFill>
                <a:latin typeface="Franklin Gothic Medium" panose="020B0603020102020204" pitchFamily="34" charset="0"/>
                <a:ea typeface="+mn-ea"/>
                <a:cs typeface="+mn-cs"/>
              </a:rPr>
              <a:t> Transportation Institute, Report 11-19.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https://transweb.sjsu.edu/sites/default/files/1005-low-stress-bicycling-network-connectivity.pdf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24</a:t>
            </a:fld>
            <a:endParaRPr lang="en-US"/>
          </a:p>
        </p:txBody>
      </p:sp>
    </p:spTree>
    <p:extLst>
      <p:ext uri="{BB962C8B-B14F-4D97-AF65-F5344CB8AC3E}">
        <p14:creationId xmlns:p14="http://schemas.microsoft.com/office/powerpoint/2010/main" val="13753324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dirty="0"/>
              <a:t>Instructor: choose a street in your community that has a bike lane alongside a parking lane and classify it for your students (or ask them to do it) or choose a different table from </a:t>
            </a:r>
            <a:r>
              <a:rPr lang="en-US" b="0" i="1" dirty="0" err="1"/>
              <a:t>Mekuria</a:t>
            </a:r>
            <a:r>
              <a:rPr lang="en-US" b="0" i="1" dirty="0"/>
              <a:t> et al. to score.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1" dirty="0"/>
              <a:t>This slide is animated </a:t>
            </a:r>
          </a:p>
          <a:p>
            <a:r>
              <a:rPr lang="en-US" b="1" dirty="0"/>
              <a:t>Key Message</a:t>
            </a:r>
            <a:r>
              <a:rPr lang="en-US" b="0" dirty="0"/>
              <a:t>: This example shows how the LTS rating is based on the lowest scoring factors (i.e., even though two factors are LTS 1, the other two override them so the segment is considered LTS 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slides by Robert Schneider.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err="1">
                <a:solidFill>
                  <a:srgbClr val="000058"/>
                </a:solidFill>
                <a:ea typeface="+mn-ea"/>
                <a:cs typeface="+mn-cs"/>
              </a:rPr>
              <a:t>Mekuria</a:t>
            </a:r>
            <a:r>
              <a:rPr lang="en-US" sz="1200" dirty="0">
                <a:solidFill>
                  <a:srgbClr val="000058"/>
                </a:solidFill>
                <a:ea typeface="+mn-ea"/>
                <a:cs typeface="+mn-cs"/>
              </a:rPr>
              <a:t>, M.C., P.G. Furth, and H. Nixon. May 2012.</a:t>
            </a:r>
            <a:r>
              <a:rPr lang="en-US" sz="1200" dirty="0">
                <a:solidFill>
                  <a:schemeClr val="tx1"/>
                </a:solidFill>
                <a:ea typeface="+mn-ea"/>
                <a:cs typeface="+mn-cs"/>
              </a:rPr>
              <a:t> </a:t>
            </a:r>
            <a:r>
              <a:rPr lang="en-US" sz="1200" dirty="0">
                <a:solidFill>
                  <a:srgbClr val="000058"/>
                </a:solidFill>
                <a:ea typeface="+mn-ea"/>
                <a:cs typeface="+mn-cs"/>
              </a:rPr>
              <a:t>Low-Stress Bicycling and Network Connectivity, </a:t>
            </a:r>
            <a:r>
              <a:rPr lang="en-US" sz="1200" dirty="0" err="1">
                <a:solidFill>
                  <a:srgbClr val="000058"/>
                </a:solidFill>
                <a:ea typeface="+mn-ea"/>
                <a:cs typeface="+mn-cs"/>
              </a:rPr>
              <a:t>Mineta</a:t>
            </a:r>
            <a:r>
              <a:rPr lang="en-US" sz="1200" dirty="0">
                <a:solidFill>
                  <a:srgbClr val="000058"/>
                </a:solidFill>
                <a:ea typeface="+mn-ea"/>
                <a:cs typeface="+mn-cs"/>
              </a:rPr>
              <a:t> Transportation Institute, Report 11-19.</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25</a:t>
            </a:fld>
            <a:endParaRPr lang="en-US"/>
          </a:p>
        </p:txBody>
      </p:sp>
    </p:spTree>
    <p:extLst>
      <p:ext uri="{BB962C8B-B14F-4D97-AF65-F5344CB8AC3E}">
        <p14:creationId xmlns:p14="http://schemas.microsoft.com/office/powerpoint/2010/main" val="2338911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 four ratings are loosely based on the “Types of Cyclists” research that originated in Portland, Oregon, and also on Dutch age-group based bicycle facility planning standards. LTS 1 would be suitable for children and LTS 2 is thought to be acceptable to many interested adult bicyclists (or potential bicyclists). Planners should adjust the user type definitions in an LTS model to reflect the demographics of riders relevant to a specific planning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This graphic is shown in User and Mode Characteristics.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b="0" dirty="0"/>
              <a:t>FHWA. </a:t>
            </a:r>
            <a:r>
              <a:rPr lang="en-US" b="0" i="0" dirty="0"/>
              <a:t>(2018). </a:t>
            </a:r>
            <a:r>
              <a:rPr lang="en-US" b="0" i="1" dirty="0"/>
              <a:t>Guidebook for Measuring Multimodal Network Connectivity. </a:t>
            </a:r>
            <a:r>
              <a:rPr lang="en-US" b="0" i="0" dirty="0"/>
              <a:t>[FHWA-HEP-18-032]. Available: https://www.fhwa.dot.gov/environment/bicycle_pedestrian/publications/multimodal_connectivity/</a:t>
            </a:r>
            <a:endParaRPr lang="en-US" b="0" i="1" dirty="0"/>
          </a:p>
          <a:p>
            <a:pPr marL="0" indent="0">
              <a:buFont typeface="+mj-lt"/>
              <a:buNone/>
            </a:pPr>
            <a:r>
              <a:rPr lang="en-US" dirty="0"/>
              <a:t>Image from FHWA </a:t>
            </a:r>
            <a:r>
              <a:rPr lang="en-US" i="1" dirty="0"/>
              <a:t>Bikeway Separation Guide </a:t>
            </a:r>
            <a:r>
              <a:rPr lang="en-US" dirty="0"/>
              <a:t>(2019).</a:t>
            </a:r>
          </a:p>
        </p:txBody>
      </p:sp>
      <p:sp>
        <p:nvSpPr>
          <p:cNvPr id="4" name="Slide Number Placeholder 3"/>
          <p:cNvSpPr>
            <a:spLocks noGrp="1"/>
          </p:cNvSpPr>
          <p:nvPr>
            <p:ph type="sldNum" sz="quarter" idx="5"/>
          </p:nvPr>
        </p:nvSpPr>
        <p:spPr/>
        <p:txBody>
          <a:bodyPr/>
          <a:lstStyle/>
          <a:p>
            <a:fld id="{E5421500-ABA7-4F80-9F33-EE022DA3CCF5}" type="slidenum">
              <a:rPr lang="en-US" smtClean="0"/>
              <a:t>26</a:t>
            </a:fld>
            <a:endParaRPr lang="en-US"/>
          </a:p>
        </p:txBody>
      </p:sp>
    </p:spTree>
    <p:extLst>
      <p:ext uri="{BB962C8B-B14F-4D97-AF65-F5344CB8AC3E}">
        <p14:creationId xmlns:p14="http://schemas.microsoft.com/office/powerpoint/2010/main" val="11877983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b="1" dirty="0"/>
              <a:t>Source</a:t>
            </a:r>
            <a:r>
              <a:rPr lang="en-US" dirty="0"/>
              <a:t>: Image - https://www.dvrpc.org/webmaps/BikeStress/ (Accessed July 2019)</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27</a:t>
            </a:fld>
            <a:endParaRPr lang="en-US"/>
          </a:p>
        </p:txBody>
      </p:sp>
    </p:spTree>
    <p:extLst>
      <p:ext uri="{BB962C8B-B14F-4D97-AF65-F5344CB8AC3E}">
        <p14:creationId xmlns:p14="http://schemas.microsoft.com/office/powerpoint/2010/main" val="28493924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We’ve covered how LTS data can be used by practitioners in a variety of planning contexts (e.g., project prioritization, scenario analysis, etc.), but it can also be presented in a way that is useful for the general public. Here, current or potential bicyclists can use this map to determine the route they are most comfortable with. They can weigh factors such as facility type and slope with route directness.</a:t>
            </a:r>
          </a:p>
          <a:p>
            <a:pPr marL="0" indent="0">
              <a:buFont typeface="+mj-lt"/>
              <a:buNone/>
            </a:pPr>
            <a:r>
              <a:rPr lang="en-US" b="1" dirty="0"/>
              <a:t>Source</a:t>
            </a:r>
            <a:r>
              <a:rPr lang="en-US" dirty="0"/>
              <a:t>: Images – Bike Arlington, Arlington County Commuter Services. Available: http://www.bikearlington.com/maps-and-routes/ (Accessed July 2019). </a:t>
            </a:r>
          </a:p>
        </p:txBody>
      </p:sp>
      <p:sp>
        <p:nvSpPr>
          <p:cNvPr id="4" name="Slide Number Placeholder 3"/>
          <p:cNvSpPr>
            <a:spLocks noGrp="1"/>
          </p:cNvSpPr>
          <p:nvPr>
            <p:ph type="sldNum" sz="quarter" idx="5"/>
          </p:nvPr>
        </p:nvSpPr>
        <p:spPr/>
        <p:txBody>
          <a:bodyPr/>
          <a:lstStyle/>
          <a:p>
            <a:fld id="{E5421500-ABA7-4F80-9F33-EE022DA3CCF5}" type="slidenum">
              <a:rPr lang="en-US" smtClean="0"/>
              <a:t>28</a:t>
            </a:fld>
            <a:endParaRPr lang="en-US"/>
          </a:p>
        </p:txBody>
      </p:sp>
    </p:spTree>
    <p:extLst>
      <p:ext uri="{BB962C8B-B14F-4D97-AF65-F5344CB8AC3E}">
        <p14:creationId xmlns:p14="http://schemas.microsoft.com/office/powerpoint/2010/main" val="38440037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sz="1200" b="0" i="0" u="none" strike="noStrike" kern="1200" baseline="0" dirty="0">
                <a:solidFill>
                  <a:schemeClr val="tx1"/>
                </a:solidFill>
                <a:latin typeface="+mn-lt"/>
                <a:ea typeface="+mn-ea"/>
                <a:cs typeface="+mn-cs"/>
              </a:rPr>
              <a:t>California has recently made significant changes to how the State measures the impacts of traffic project impacts. The new guidelines for the California Environmental Quality Act (CEQA), adopted in January 2019, align with the State’s goals of reducing GHG emissions, encouraging infill development (reducing sprawl), and improving public health through reduced use of single-occupancy vehicles and encouraging more active transportation. The bill shifted the emphasis away from how the transportation system affects drivers to how driving affects health, the environment, and surrounding community. </a:t>
            </a:r>
            <a:endParaRPr lang="en-US" b="0" dirty="0"/>
          </a:p>
          <a:p>
            <a:r>
              <a:rPr lang="en-US" b="1" dirty="0"/>
              <a:t>Notes</a:t>
            </a:r>
            <a:r>
              <a:rPr lang="en-US" dirty="0"/>
              <a:t>: </a:t>
            </a:r>
            <a:r>
              <a:rPr lang="en-US" sz="1200" b="0" i="0" u="none" strike="noStrike" kern="1200" baseline="0" dirty="0">
                <a:solidFill>
                  <a:schemeClr val="tx1"/>
                </a:solidFill>
                <a:latin typeface="+mn-lt"/>
                <a:ea typeface="+mn-ea"/>
                <a:cs typeface="+mn-cs"/>
              </a:rPr>
              <a:t>Currently, environmental review of transportation impacts focuses on the delay that vehicles experience at intersections and on roadway segments. That delay is often measured using a metric known as “level of service,” or LOS. Mitigation for increased delay often involves increasing capacity (i.e., the width of a roadway or size of an intersection), which may increase auto use and emissions and discourage alternative forms of transportation. Under SB 743, the focus of transportation analysis will shift from driver delay to reduction of greenhouse gas emissions, creation of multimodal networks, and promotion of a mix of land uses.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California Governor’s Office of Planning and Research, “Transportation Impacts (SM 743).” Available: http://opr.ca.gov/ceqa/updates/sb-743/. [Accessed June 2019].</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29</a:t>
            </a:fld>
            <a:endParaRPr lang="en-US"/>
          </a:p>
        </p:txBody>
      </p:sp>
    </p:spTree>
    <p:extLst>
      <p:ext uri="{BB962C8B-B14F-4D97-AF65-F5344CB8AC3E}">
        <p14:creationId xmlns:p14="http://schemas.microsoft.com/office/powerpoint/2010/main" val="4226806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For most of this lesson we’ve focused on methods and measures that can be used to assess a network for a variety of planning purposes. But what about after you’ve already selected a project? How can you collect data to conduct one or more types of analysis to understand what worked well, what isn’t working, and communicate findings to decision makers, the public, and maybe even the media?</a:t>
            </a:r>
          </a:p>
          <a:p>
            <a:r>
              <a:rPr lang="en-US" b="1" dirty="0"/>
              <a:t>Notes</a:t>
            </a:r>
            <a:r>
              <a:rPr lang="en-US" dirty="0"/>
              <a:t>: Facilities included a two-way separated bicycle lane, a center median bicycle lane, and intersection treatments including bicycle boxes, bicycle signals, and the continuation of a contra-flow bicycle lane.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District Department of Transportation Bicycle Facility Evaluation (2013). Available: https://ddot.dc.gov/page/bicycle-facility-evaluation</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30</a:t>
            </a:fld>
            <a:endParaRPr lang="en-US"/>
          </a:p>
        </p:txBody>
      </p:sp>
    </p:spTree>
    <p:extLst>
      <p:ext uri="{BB962C8B-B14F-4D97-AF65-F5344CB8AC3E}">
        <p14:creationId xmlns:p14="http://schemas.microsoft.com/office/powerpoint/2010/main" val="1960534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31</a:t>
            </a:fld>
            <a:endParaRPr lang="en-US"/>
          </a:p>
        </p:txBody>
      </p:sp>
    </p:spTree>
    <p:extLst>
      <p:ext uri="{BB962C8B-B14F-4D97-AF65-F5344CB8AC3E}">
        <p14:creationId xmlns:p14="http://schemas.microsoft.com/office/powerpoint/2010/main" val="118559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Each of the components listed on the slide is also an analysis method that involves assessments of one or more types of performance measures, some of which will be introduced throughout this module.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Performance measures are covered in the module, Policies that Support Pedestrian and Bicycle Planning.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b="0" dirty="0"/>
              <a:t>FHWA. </a:t>
            </a:r>
            <a:r>
              <a:rPr lang="en-US" b="0" i="0" dirty="0"/>
              <a:t>(2018). </a:t>
            </a:r>
            <a:r>
              <a:rPr lang="en-US" b="0" i="1" dirty="0"/>
              <a:t>Guidebook for Measuring Multimodal Network Connectivity. </a:t>
            </a:r>
            <a:r>
              <a:rPr lang="en-US" b="0" i="0" dirty="0"/>
              <a:t>[FHWA-HEP-18-032]. Available: https://www.fhwa.dot.gov/environment/bicycle_pedestrian/publications/multimodal_connectivity/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Background image is from </a:t>
            </a:r>
            <a:r>
              <a:rPr lang="en-US" b="0" dirty="0"/>
              <a:t>FHWA. </a:t>
            </a:r>
            <a:r>
              <a:rPr lang="en-US" b="0" i="1" dirty="0"/>
              <a:t>Bike Network Mapping Idea Book. </a:t>
            </a:r>
            <a:r>
              <a:rPr lang="en-US" b="0" i="0" dirty="0"/>
              <a:t>(2016). [FHWA-HEP-16-054]. Available: https://www.fhwa.dot.gov/environment/bicycle_pedestrian/publications/bikemap_book/</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a:t>
            </a:fld>
            <a:endParaRPr lang="en-US"/>
          </a:p>
        </p:txBody>
      </p:sp>
    </p:spTree>
    <p:extLst>
      <p:ext uri="{BB962C8B-B14F-4D97-AF65-F5344CB8AC3E}">
        <p14:creationId xmlns:p14="http://schemas.microsoft.com/office/powerpoint/2010/main" val="42025910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 table on this slide and the two on the next slide show the types of analyses that were conducted for each location and the data need for each type of analysis.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District Department of Transportation Bicycle Facility Evaluation. (2013). Available: https://ddot.dc.gov/page/bicycle-facility-evaluation</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32</a:t>
            </a:fld>
            <a:endParaRPr lang="en-US"/>
          </a:p>
        </p:txBody>
      </p:sp>
    </p:spTree>
    <p:extLst>
      <p:ext uri="{BB962C8B-B14F-4D97-AF65-F5344CB8AC3E}">
        <p14:creationId xmlns:p14="http://schemas.microsoft.com/office/powerpoint/2010/main" val="42583120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Student Question</a:t>
            </a:r>
            <a:r>
              <a:rPr lang="en-US" dirty="0"/>
              <a:t>: </a:t>
            </a:r>
            <a:r>
              <a:rPr lang="en-US" i="1" dirty="0"/>
              <a:t>Why do you think the department chose to conduct multiple types of analysis?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District Department of Transportation Bicycle Facility Evaluation. (2013). Available: https://ddot.dc.gov/page/bicycle-facility-evaluation</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33</a:t>
            </a:fld>
            <a:endParaRPr lang="en-US"/>
          </a:p>
        </p:txBody>
      </p:sp>
    </p:spTree>
    <p:extLst>
      <p:ext uri="{BB962C8B-B14F-4D97-AF65-F5344CB8AC3E}">
        <p14:creationId xmlns:p14="http://schemas.microsoft.com/office/powerpoint/2010/main" val="23707031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In addition to the goals listed on the slide, the outputs of facility and network analyses can enhance accountability as decision makers weigh the potential outcomes of infrastructure and program investments. </a:t>
            </a:r>
            <a:endParaRPr lang="en-US" b="1" dirty="0"/>
          </a:p>
          <a:p>
            <a:r>
              <a:rPr lang="en-US" b="1" dirty="0"/>
              <a:t>Connection to other Module: </a:t>
            </a:r>
            <a:r>
              <a:rPr lang="en-US" b="0" dirty="0"/>
              <a:t>A similar slide is presented in Bicycle and Pedestrian Data for Planning.</a:t>
            </a:r>
            <a:endParaRPr lang="en-US" b="1" dirty="0"/>
          </a:p>
          <a:p>
            <a:r>
              <a:rPr lang="en-US" b="1" dirty="0"/>
              <a:t>Source: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(2016). </a:t>
            </a:r>
            <a:r>
              <a:rPr lang="en-US" i="1" dirty="0"/>
              <a:t>Guidebook for Developing Pedestrian and Bicycle Performance Measures</a:t>
            </a:r>
            <a:r>
              <a:rPr lang="en-US" dirty="0"/>
              <a:t>. [FHWA-HEP-16-037] Available: https://www.fhwa.dot.gov/environment/bicycle_pedestrian/publications/performance_measures_guidebook/</a:t>
            </a:r>
          </a:p>
          <a:p>
            <a:pPr marL="228600" indent="-228600">
              <a:buFont typeface="+mj-lt"/>
              <a:buAutoNum type="arabicPeriod"/>
            </a:pPr>
            <a:r>
              <a:rPr lang="en-US" b="0" dirty="0"/>
              <a:t>FHWA. </a:t>
            </a:r>
            <a:r>
              <a:rPr lang="en-US" b="0" i="0" dirty="0"/>
              <a:t>(2018). </a:t>
            </a:r>
            <a:r>
              <a:rPr lang="en-US" b="0" i="1" dirty="0"/>
              <a:t>Guidebook for Measuring Multimodal Network Connectivity. </a:t>
            </a:r>
            <a:r>
              <a:rPr lang="en-US" b="0" i="0" dirty="0"/>
              <a:t>[FHWA-HEP-18-032]. Available: https://www.fhwa.dot.gov/environment/bicycle_pedestrian/publications/multimodal_connectivity/</a:t>
            </a:r>
            <a:endParaRPr lang="en-US" b="0" i="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a:t>
            </a:fld>
            <a:endParaRPr lang="en-US"/>
          </a:p>
        </p:txBody>
      </p:sp>
    </p:spTree>
    <p:extLst>
      <p:ext uri="{BB962C8B-B14F-4D97-AF65-F5344CB8AC3E}">
        <p14:creationId xmlns:p14="http://schemas.microsoft.com/office/powerpoint/2010/main" val="3280838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To analyze the network, you need data. This slide introduces the types of data you may need to find or collect for different analyses.</a:t>
            </a:r>
            <a:endParaRPr lang="en-US" b="1" dirty="0"/>
          </a:p>
          <a:p>
            <a:r>
              <a:rPr lang="en-US" b="1" dirty="0"/>
              <a:t>Notes</a:t>
            </a:r>
            <a:r>
              <a:rPr lang="en-US" dirty="0"/>
              <a:t>: These data types are shown on a Venn diagram to remind us that there is some overlap in the collection and uses for these data. Each type of data only conveys part of the picture. For example, you will almost always need to relate behavior data back to the environment (e.g., facilities, population, conditions of use, etc.)</a:t>
            </a:r>
          </a:p>
          <a:p>
            <a:pPr defTabSz="933237">
              <a:defRPr/>
            </a:pPr>
            <a:r>
              <a:rPr lang="en-US" b="1" dirty="0"/>
              <a:t>Connection to other Module: </a:t>
            </a:r>
            <a:r>
              <a:rPr lang="en-US" b="0" dirty="0"/>
              <a:t>This slide appears in the module, Bicycle and Pedestrian Data for Planning. Crashes are covered in the module, Safety Analysis.</a:t>
            </a:r>
            <a:endParaRPr lang="en-US" b="1" dirty="0"/>
          </a:p>
          <a:p>
            <a:pPr defTabSz="933237">
              <a:defRPr/>
            </a:pPr>
            <a:r>
              <a:rPr lang="en-US" b="1" dirty="0"/>
              <a:t>Source</a:t>
            </a:r>
            <a:r>
              <a:rPr lang="en-US" dirty="0"/>
              <a:t>: </a:t>
            </a:r>
            <a:r>
              <a:rPr lang="en-US" altLang="en-US" dirty="0"/>
              <a:t>This slide was adopted from a presentation by Carl Sundstrom and Libby Thomas for the Pedestrian and Bicycle Information Center (2011 &amp; 2015).</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a:t>
            </a:fld>
            <a:endParaRPr lang="en-US"/>
          </a:p>
        </p:txBody>
      </p:sp>
    </p:spTree>
    <p:extLst>
      <p:ext uri="{BB962C8B-B14F-4D97-AF65-F5344CB8AC3E}">
        <p14:creationId xmlns:p14="http://schemas.microsoft.com/office/powerpoint/2010/main" val="1533843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There is no single way to identify and prioritize projects. The factors listed on this slide are some of the most common considerations. Agencies may choose to assign weights to the factors they include or choose a factor to start with and then add other factors as layers (e.g., start with an assessment of network quality – existing or planned – then layer it with safety data or socioeconomic data to assess equity). The factors are listed in no order, but this lesson will focus on analyses that address the first three bullets, which all relate to understanding network connectivity.</a:t>
            </a:r>
          </a:p>
          <a:p>
            <a:r>
              <a:rPr lang="en-US" b="1" dirty="0"/>
              <a:t>Notes</a:t>
            </a:r>
            <a:r>
              <a:rPr lang="en-US" dirty="0"/>
              <a:t>: This list includes factors that were noted during the literature review for NCHRP Report 803: </a:t>
            </a:r>
            <a:r>
              <a:rPr lang="en-US" dirty="0" err="1"/>
              <a:t>ActiveTrans</a:t>
            </a:r>
            <a:r>
              <a:rPr lang="en-US" dirty="0"/>
              <a:t> Priority Tool Guidebook (2015) and included in the final tool developed as part of that project.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Safety is covered in the module Safety Analysis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Demand is covered in the module Bicycle and Pedestrian Data for Planning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Public Input is covered in the module on Inclusive Public Engagement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Compliance is addressed in the module Accessibility and ADA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There is also a module on Equity, but the focus is not on </a:t>
            </a:r>
            <a:r>
              <a:rPr lang="en-US" b="0" i="1" dirty="0"/>
              <a:t>measuring</a:t>
            </a:r>
            <a:r>
              <a:rPr lang="en-US" b="0" dirty="0"/>
              <a:t> equity.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slides by Robert Schneider.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rgbClr val="141E76"/>
                </a:solidFill>
                <a:latin typeface="Optima"/>
              </a:rPr>
              <a:t>Lagerwey, P.A., M.J. Hintze, J.B. Elliott, J.L. Toole, and R.J. Schneider. (2015). </a:t>
            </a:r>
            <a:r>
              <a:rPr lang="en-US" sz="1200" i="1" kern="0" dirty="0">
                <a:solidFill>
                  <a:srgbClr val="141E76"/>
                </a:solidFill>
                <a:latin typeface="Optima"/>
              </a:rPr>
              <a:t>Pedestrian and Bicycle Transportation Along Existing Roads: </a:t>
            </a:r>
            <a:r>
              <a:rPr lang="en-US" sz="1200" i="1" kern="0" dirty="0" err="1">
                <a:solidFill>
                  <a:srgbClr val="141E76"/>
                </a:solidFill>
                <a:latin typeface="Optima"/>
              </a:rPr>
              <a:t>ActiveTrans</a:t>
            </a:r>
            <a:r>
              <a:rPr lang="en-US" sz="1200" i="1" kern="0" dirty="0">
                <a:solidFill>
                  <a:srgbClr val="141E76"/>
                </a:solidFill>
                <a:latin typeface="Optima"/>
              </a:rPr>
              <a:t> Priority Tool Guidebook</a:t>
            </a:r>
            <a:r>
              <a:rPr lang="en-US" sz="1200" kern="0" dirty="0">
                <a:solidFill>
                  <a:srgbClr val="141E76"/>
                </a:solidFill>
                <a:latin typeface="Optima"/>
              </a:rPr>
              <a:t>, National Cooperative Highway Research Program Report 803.</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6</a:t>
            </a:fld>
            <a:endParaRPr lang="en-US"/>
          </a:p>
        </p:txBody>
      </p:sp>
    </p:spTree>
    <p:extLst>
      <p:ext uri="{BB962C8B-B14F-4D97-AF65-F5344CB8AC3E}">
        <p14:creationId xmlns:p14="http://schemas.microsoft.com/office/powerpoint/2010/main" val="4253967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Facility analyses can</a:t>
            </a:r>
            <a:r>
              <a:rPr lang="en-US" sz="1200" b="0" i="0" u="none" strike="noStrike" kern="1200" baseline="0" dirty="0">
                <a:solidFill>
                  <a:schemeClr val="tx1"/>
                </a:solidFill>
                <a:latin typeface="+mn-lt"/>
                <a:ea typeface="+mn-ea"/>
                <a:cs typeface="+mn-cs"/>
              </a:rPr>
              <a:t> inform the iterative, comprehensive process of planning and implementing complete multimodal networks. The types of analyses that will be presented on subsequent slides can inform each step of the transportation planning process.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a:t>
            </a:r>
            <a:r>
              <a:rPr lang="en-US" b="0" dirty="0"/>
              <a:t>Planning tasks that may be involved in these steps include needs assessments, scenario analysis, project prioritization, and monitoring.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Planning for Walking and Bicycling</a:t>
            </a:r>
          </a:p>
          <a:p>
            <a:pPr marL="0" indent="0">
              <a:buFont typeface="+mj-lt"/>
              <a:buNone/>
            </a:pPr>
            <a:r>
              <a:rPr lang="en-US" b="1" dirty="0"/>
              <a:t>Source</a:t>
            </a:r>
            <a:r>
              <a:rPr lang="en-US" dirty="0"/>
              <a:t>: </a:t>
            </a:r>
            <a:r>
              <a:rPr lang="en-US" b="0" dirty="0"/>
              <a:t>FHWA. </a:t>
            </a:r>
            <a:r>
              <a:rPr lang="en-US" b="0" i="0" dirty="0"/>
              <a:t>(2018).</a:t>
            </a:r>
            <a:r>
              <a:rPr lang="en-US" b="0" dirty="0"/>
              <a:t> </a:t>
            </a:r>
            <a:r>
              <a:rPr lang="en-US" b="0" i="1" dirty="0"/>
              <a:t>Guidebook for Measuring Multimodal Network Connectivity. </a:t>
            </a:r>
            <a:r>
              <a:rPr lang="en-US" b="0" i="0" dirty="0"/>
              <a:t>[FHWA-HEP-18-032]. Available: https://www.fhwa.dot.gov/environment/bicycle_pedestrian/publications/multimodal_connectivity/</a:t>
            </a:r>
            <a:endParaRPr lang="en-US" b="0" i="1"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7</a:t>
            </a:fld>
            <a:endParaRPr lang="en-US"/>
          </a:p>
        </p:txBody>
      </p:sp>
    </p:spTree>
    <p:extLst>
      <p:ext uri="{BB962C8B-B14F-4D97-AF65-F5344CB8AC3E}">
        <p14:creationId xmlns:p14="http://schemas.microsoft.com/office/powerpoint/2010/main" val="225201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“Traditional” LOS measures for the performance of the transportation system for vehicle. The letters A-F are used to classify flow that ranges from “free flow” all the way down to “forced or breakdown flow,” with free flow considered the ideal. LOS for vehicles can be measured along the roadway (flow) and at intersections (delay). While earlier versions of the HCM have focused on vehicle delay, the latest edition is focusing more on the people traveling, rather than the vehicle.</a:t>
            </a:r>
          </a:p>
          <a:p>
            <a:r>
              <a:rPr lang="en-US" b="1" dirty="0"/>
              <a:t>Notes</a:t>
            </a:r>
            <a:r>
              <a:rPr lang="en-US" dirty="0"/>
              <a:t>: </a:t>
            </a:r>
            <a:r>
              <a:rPr lang="en-US" b="0" dirty="0"/>
              <a:t>The Level of Service Model was introduced in the Highway Capacity Manual in 1965. In 2010, the HCM integrated a multimodal approach and with the 6</a:t>
            </a:r>
            <a:r>
              <a:rPr lang="en-US" b="0" baseline="30000" dirty="0"/>
              <a:t>th</a:t>
            </a:r>
            <a:r>
              <a:rPr lang="en-US" b="0" dirty="0"/>
              <a:t> Edition the subtitle is now “A Guide for Multimodal Mobility Analysis.” This lesson is beginning with LOS because it is a measure that is common across many agencies and it is consistent and objective. This doesn’t mean that it is the best method, but it is important to be familiar with its applications and limitations. Agencies are asking themselves whether LOS is really a good measure of transportation system performance and considering placing emphasis on other measure such as vehicle miles traveled (VMT). There is an example of this from California toward the end of the presentation.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Student Question: </a:t>
            </a:r>
            <a:r>
              <a:rPr lang="en-US" b="0" i="1" dirty="0"/>
              <a:t>What does “free flow” vehicular traffic mean for people walking and bicycling? How do you think the use of LOS should vary when you are considering different types of streets?</a:t>
            </a:r>
            <a:endParaRPr lang="en-US" b="1"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The module Designing for Walking and Bicycling briefly explains how LOS and the HCM fit in to the traditional engineering approach.</a:t>
            </a:r>
            <a:endParaRPr lang="en-US" b="1" dirty="0"/>
          </a:p>
        </p:txBody>
      </p:sp>
      <p:sp>
        <p:nvSpPr>
          <p:cNvPr id="4" name="Slide Number Placeholder 3"/>
          <p:cNvSpPr>
            <a:spLocks noGrp="1"/>
          </p:cNvSpPr>
          <p:nvPr>
            <p:ph type="sldNum" sz="quarter" idx="5"/>
          </p:nvPr>
        </p:nvSpPr>
        <p:spPr/>
        <p:txBody>
          <a:bodyPr/>
          <a:lstStyle/>
          <a:p>
            <a:fld id="{E5421500-ABA7-4F80-9F33-EE022DA3CCF5}" type="slidenum">
              <a:rPr lang="en-US" smtClean="0"/>
              <a:t>9</a:t>
            </a:fld>
            <a:endParaRPr lang="en-US"/>
          </a:p>
        </p:txBody>
      </p:sp>
    </p:spTree>
    <p:extLst>
      <p:ext uri="{BB962C8B-B14F-4D97-AF65-F5344CB8AC3E}">
        <p14:creationId xmlns:p14="http://schemas.microsoft.com/office/powerpoint/2010/main" val="3259267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Both models are based on stated preference research that covered a broad range of facility attributes. While the models are data-intensive, most of the data listed on the slide are straightforward to gather or collect.</a:t>
            </a:r>
            <a:endParaRPr lang="en-US" b="0" dirty="0"/>
          </a:p>
          <a:p>
            <a:r>
              <a:rPr lang="en-US" b="1" dirty="0"/>
              <a:t>Student Question</a:t>
            </a:r>
            <a:r>
              <a:rPr lang="en-US" dirty="0"/>
              <a:t>: </a:t>
            </a:r>
            <a:r>
              <a:rPr lang="en-US" i="1" dirty="0"/>
              <a:t>No measure is perfect, but what inputs are not included here that you think are crucial for understanding whether an environment is comfortable for walking and bicycling? </a:t>
            </a:r>
            <a:r>
              <a:rPr lang="en-US" dirty="0"/>
              <a:t>[students might mention type of bicycle facility, surrounding land use, lighting, intersection treatments or delay,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b="0" dirty="0"/>
              <a:t>FHWA. </a:t>
            </a:r>
            <a:r>
              <a:rPr lang="en-US" b="0" i="0" dirty="0"/>
              <a:t>(2018). </a:t>
            </a:r>
            <a:r>
              <a:rPr lang="en-US" b="0" i="1" dirty="0"/>
              <a:t>Guidebook for Measuring Multimodal Network Connectivity. </a:t>
            </a:r>
            <a:r>
              <a:rPr lang="en-US" b="0" i="0" dirty="0"/>
              <a:t>(2018). [FHWA-HEP-18-032]. Available: https://www.fhwa.dot.gov/environment/bicycle_pedestrian/publications/multimodal_connectivity/</a:t>
            </a: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10</a:t>
            </a:fld>
            <a:endParaRPr lang="en-US"/>
          </a:p>
        </p:txBody>
      </p:sp>
    </p:spTree>
    <p:extLst>
      <p:ext uri="{BB962C8B-B14F-4D97-AF65-F5344CB8AC3E}">
        <p14:creationId xmlns:p14="http://schemas.microsoft.com/office/powerpoint/2010/main" val="20659351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3438" y="1428751"/>
            <a:ext cx="7543800" cy="1945481"/>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483438" y="3429000"/>
            <a:ext cx="6461760" cy="8001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A977B6-207F-4547-BCF7-5FD09D754C7F}"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142B22-0C81-D541-BD0E-C81A6B3E065D}"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1752600" cy="4388644"/>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507628-551D-2844-B487-0C0568628B83}"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bg>
      <p:bgPr>
        <a:blipFill dpi="0" rotWithShape="1">
          <a:blip r:embed="rId2">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085850"/>
            <a:ext cx="8686800" cy="331470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quarter" idx="10" hasCustomPrompt="1"/>
          </p:nvPr>
        </p:nvSpPr>
        <p:spPr>
          <a:xfrm>
            <a:off x="228600" y="228600"/>
            <a:ext cx="8686800" cy="685800"/>
          </a:xfrm>
        </p:spPr>
        <p:txBody>
          <a:bodyPr>
            <a:noAutofit/>
          </a:bodyPr>
          <a:lstStyle>
            <a:lvl1pPr marL="0" indent="0" algn="ctr">
              <a:buFontTx/>
              <a:buNone/>
              <a:defRPr sz="2400" b="1" i="0"/>
            </a:lvl1pPr>
            <a:lvl2pPr marL="342900" indent="0" algn="ctr">
              <a:buFontTx/>
              <a:buNone/>
              <a:defRPr sz="2400" b="1" i="0"/>
            </a:lvl2pPr>
            <a:lvl3pPr marL="685800" indent="0" algn="ctr">
              <a:buFontTx/>
              <a:buNone/>
              <a:defRPr sz="2400" b="1" i="0"/>
            </a:lvl3pPr>
            <a:lvl4pPr marL="1028700" indent="0" algn="ctr">
              <a:buFontTx/>
              <a:buNone/>
              <a:defRPr sz="2400" b="1" i="0"/>
            </a:lvl4pPr>
            <a:lvl5pPr marL="1371600" indent="0" algn="ctr">
              <a:buFontTx/>
              <a:buNone/>
              <a:defRPr sz="2400" b="1" i="0"/>
            </a:lvl5pPr>
          </a:lstStyle>
          <a:p>
            <a:pPr lvl="0"/>
            <a:r>
              <a:rPr lang="en-US" dirty="0"/>
              <a:t>Title</a:t>
            </a:r>
          </a:p>
        </p:txBody>
      </p:sp>
      <p:sp>
        <p:nvSpPr>
          <p:cNvPr id="9" name="Text Placeholder 3"/>
          <p:cNvSpPr>
            <a:spLocks noGrp="1"/>
          </p:cNvSpPr>
          <p:nvPr>
            <p:ph type="body" sz="quarter" idx="11" hasCustomPrompt="1"/>
          </p:nvPr>
        </p:nvSpPr>
        <p:spPr>
          <a:xfrm>
            <a:off x="228600" y="4629150"/>
            <a:ext cx="8686800" cy="457200"/>
          </a:xfrm>
        </p:spPr>
        <p:txBody>
          <a:bodyPr>
            <a:noAutofit/>
          </a:bodyPr>
          <a:lstStyle>
            <a:lvl1pPr marL="0" indent="0" algn="l">
              <a:buFontTx/>
              <a:buNone/>
              <a:defRPr sz="2400" b="0" i="0">
                <a:solidFill>
                  <a:schemeClr val="bg1"/>
                </a:solidFill>
              </a:defRPr>
            </a:lvl1pPr>
            <a:lvl2pPr marL="342900" indent="0" algn="ctr">
              <a:buFontTx/>
              <a:buNone/>
              <a:defRPr sz="2400" b="1" i="0"/>
            </a:lvl2pPr>
            <a:lvl3pPr marL="685800" indent="0" algn="ctr">
              <a:buFontTx/>
              <a:buNone/>
              <a:defRPr sz="2400" b="1" i="0"/>
            </a:lvl3pPr>
            <a:lvl4pPr marL="1028700" indent="0" algn="ctr">
              <a:buFontTx/>
              <a:buNone/>
              <a:defRPr sz="2400" b="1" i="0"/>
            </a:lvl4pPr>
            <a:lvl5pPr marL="1371600" indent="0" algn="ctr">
              <a:buFontTx/>
              <a:buNone/>
              <a:defRPr sz="2400" b="1" i="0"/>
            </a:lvl5pPr>
          </a:lstStyle>
          <a:p>
            <a:pPr lvl="0"/>
            <a:r>
              <a:rPr lang="en-US" dirty="0"/>
              <a:t>Editable Area</a:t>
            </a:r>
          </a:p>
        </p:txBody>
      </p:sp>
    </p:spTree>
    <p:extLst>
      <p:ext uri="{BB962C8B-B14F-4D97-AF65-F5344CB8AC3E}">
        <p14:creationId xmlns:p14="http://schemas.microsoft.com/office/powerpoint/2010/main" val="3761171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B5168F9-CCC8-A248-8ED3-86DCD6DC7E06}"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4114800"/>
            <a:ext cx="7659687" cy="8763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4" y="2889647"/>
            <a:ext cx="6135687" cy="122515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950DB5B-F5FE-4F4E-8D0F-FDEA6FB833B2}"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595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219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69D289-36CF-1E4B-88EA-D5DD5F8D19EE}" type="datetime1">
              <a:rPr lang="en-US" smtClean="0"/>
              <a:t>10/2/2019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595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595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3219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3219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CC9A246-4443-B041-9EDB-4290C72D6CF3}" type="datetime1">
              <a:rPr lang="en-US" smtClean="0"/>
              <a:t>10/2/2019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218FFF-2319-F047-B022-DEE85B594F7B}" type="datetime1">
              <a:rPr lang="en-US" smtClean="0"/>
              <a:t>10/2/2019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BCF22C-9B52-6448-B108-0FBB80CA351B}" type="datetime1">
              <a:rPr lang="en-US" smtClean="0"/>
              <a:t>10/2/2019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4121658"/>
            <a:ext cx="7772400" cy="44577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800" y="4572000"/>
            <a:ext cx="7772401" cy="4572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D557DDC-20AD-C146-AE7D-B4A85B269354}" type="datetime1">
              <a:rPr lang="en-US" smtClean="0"/>
              <a:t>10/2/2019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
        <p:nvSpPr>
          <p:cNvPr id="9" name="Content Placeholder 8"/>
          <p:cNvSpPr>
            <a:spLocks noGrp="1"/>
          </p:cNvSpPr>
          <p:nvPr>
            <p:ph sz="quarter" idx="13"/>
          </p:nvPr>
        </p:nvSpPr>
        <p:spPr>
          <a:xfrm>
            <a:off x="304800" y="285750"/>
            <a:ext cx="7772400" cy="370713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4121458"/>
            <a:ext cx="7772400" cy="445970"/>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301752" y="4572000"/>
            <a:ext cx="7772400" cy="45948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D2B4D7A7-FA7A-B247-A857-5958AD041A40}" type="datetime1">
              <a:rPr lang="en-US" smtClean="0"/>
              <a:t>10/2/2019</a:t>
            </a:fld>
            <a:endParaRPr lang="en-US"/>
          </a:p>
        </p:txBody>
      </p:sp>
      <p:sp>
        <p:nvSpPr>
          <p:cNvPr id="9" name="Slide Number Placeholder 8"/>
          <p:cNvSpPr>
            <a:spLocks noGrp="1"/>
          </p:cNvSpPr>
          <p:nvPr>
            <p:ph type="sldNum" sz="quarter" idx="11"/>
          </p:nvPr>
        </p:nvSpPr>
        <p:spPr/>
        <p:txBody>
          <a:bodyPr/>
          <a:lstStyle/>
          <a:p>
            <a:fld id="{588A7B10-5B59-5847-A2D4-DA6B67CC2B64}"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9508" y="205979"/>
            <a:ext cx="7620000" cy="85725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59508" y="1200150"/>
            <a:ext cx="7620000" cy="360045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360508" y="0"/>
            <a:ext cx="783492" cy="37540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360508" y="3754050"/>
            <a:ext cx="783492" cy="514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434096" y="3875970"/>
            <a:ext cx="626794" cy="29718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0A655B2-E5A1-4448-BEF0-D9D6743CAC4E}" type="slidenum">
              <a:rPr lang="en-US" smtClean="0"/>
              <a:t>‹#›</a:t>
            </a:fld>
            <a:endParaRPr lang="en-US" dirty="0"/>
          </a:p>
        </p:txBody>
      </p:sp>
      <p:sp>
        <p:nvSpPr>
          <p:cNvPr id="5" name="Footer Placeholder 4"/>
          <p:cNvSpPr>
            <a:spLocks noGrp="1"/>
          </p:cNvSpPr>
          <p:nvPr>
            <p:ph type="ftr" sz="quarter" idx="3"/>
          </p:nvPr>
        </p:nvSpPr>
        <p:spPr>
          <a:xfrm rot="16200000">
            <a:off x="7845988" y="2507502"/>
            <a:ext cx="1799825" cy="511843"/>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917988" y="777971"/>
            <a:ext cx="1655826" cy="511842"/>
          </a:xfrm>
          <a:prstGeom prst="rect">
            <a:avLst/>
          </a:prstGeom>
        </p:spPr>
        <p:txBody>
          <a:bodyPr vert="horz" lIns="91440" tIns="45720" rIns="91440" bIns="45720" rtlCol="0" anchor="ctr"/>
          <a:lstStyle>
            <a:lvl1pPr algn="l">
              <a:defRPr sz="1200">
                <a:solidFill>
                  <a:schemeClr val="bg2"/>
                </a:solidFill>
              </a:defRPr>
            </a:lvl1pPr>
          </a:lstStyle>
          <a:p>
            <a:fld id="{D2F46E13-67C5-254B-8ADE-42A83CA279DA}" type="datetime1">
              <a:rPr lang="en-US" smtClean="0"/>
              <a:t>10/2/2019</a:t>
            </a:fld>
            <a:endParaRPr lang="en-US" dirty="0"/>
          </a:p>
        </p:txBody>
      </p:sp>
      <p:pic>
        <p:nvPicPr>
          <p:cNvPr id="9" name="Picture 8" descr="FHWA_vertical_2013.eps"/>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388420" y="4366442"/>
            <a:ext cx="685800" cy="689378"/>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2EEEE-C004-4313-8529-CED7BA3EAA51}"/>
              </a:ext>
            </a:extLst>
          </p:cNvPr>
          <p:cNvSpPr>
            <a:spLocks noGrp="1"/>
          </p:cNvSpPr>
          <p:nvPr>
            <p:ph type="ctrTitle"/>
          </p:nvPr>
        </p:nvSpPr>
        <p:spPr/>
        <p:txBody>
          <a:bodyPr/>
          <a:lstStyle/>
          <a:p>
            <a:r>
              <a:rPr lang="en-US" sz="6000" dirty="0"/>
              <a:t>Facility and Network Analysis</a:t>
            </a:r>
          </a:p>
        </p:txBody>
      </p:sp>
      <p:sp>
        <p:nvSpPr>
          <p:cNvPr id="3" name="Subtitle 2">
            <a:extLst>
              <a:ext uri="{FF2B5EF4-FFF2-40B4-BE49-F238E27FC236}">
                <a16:creationId xmlns:a16="http://schemas.microsoft.com/office/drawing/2014/main" id="{BC93B03A-2D2A-4010-A699-F53A95B26A54}"/>
              </a:ext>
            </a:extLst>
          </p:cNvPr>
          <p:cNvSpPr>
            <a:spLocks noGrp="1"/>
          </p:cNvSpPr>
          <p:nvPr>
            <p:ph type="subTitle" idx="1"/>
          </p:nvPr>
        </p:nvSpPr>
        <p:spPr/>
        <p:txBody>
          <a:bodyPr/>
          <a:lstStyle/>
          <a:p>
            <a:r>
              <a:rPr lang="en-US" dirty="0">
                <a:solidFill>
                  <a:schemeClr val="tx1"/>
                </a:solidFill>
              </a:rPr>
              <a:t>Instructor course information</a:t>
            </a:r>
          </a:p>
        </p:txBody>
      </p:sp>
      <p:sp>
        <p:nvSpPr>
          <p:cNvPr id="4" name="Slide Number Placeholder 3">
            <a:extLst>
              <a:ext uri="{FF2B5EF4-FFF2-40B4-BE49-F238E27FC236}">
                <a16:creationId xmlns:a16="http://schemas.microsoft.com/office/drawing/2014/main" id="{C7F70AF3-8692-4797-A5CA-5D9F759D0A38}"/>
              </a:ext>
            </a:extLst>
          </p:cNvPr>
          <p:cNvSpPr>
            <a:spLocks noGrp="1"/>
          </p:cNvSpPr>
          <p:nvPr>
            <p:ph type="sldNum" sz="quarter" idx="12"/>
          </p:nvPr>
        </p:nvSpPr>
        <p:spPr/>
        <p:txBody>
          <a:bodyPr/>
          <a:lstStyle/>
          <a:p>
            <a:fld id="{588A7B10-5B59-5847-A2D4-DA6B67CC2B64}" type="slidenum">
              <a:rPr lang="en-US" smtClean="0"/>
              <a:t>1</a:t>
            </a:fld>
            <a:endParaRPr lang="en-US" dirty="0"/>
          </a:p>
        </p:txBody>
      </p:sp>
    </p:spTree>
    <p:extLst>
      <p:ext uri="{BB962C8B-B14F-4D97-AF65-F5344CB8AC3E}">
        <p14:creationId xmlns:p14="http://schemas.microsoft.com/office/powerpoint/2010/main" val="23592902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16F18-55AB-40F6-9C3A-D36851C741ED}"/>
              </a:ext>
            </a:extLst>
          </p:cNvPr>
          <p:cNvSpPr>
            <a:spLocks noGrp="1"/>
          </p:cNvSpPr>
          <p:nvPr>
            <p:ph type="title"/>
          </p:nvPr>
        </p:nvSpPr>
        <p:spPr>
          <a:xfrm>
            <a:off x="359508" y="205979"/>
            <a:ext cx="7620000" cy="857250"/>
          </a:xfrm>
        </p:spPr>
        <p:txBody>
          <a:bodyPr>
            <a:noAutofit/>
          </a:bodyPr>
          <a:lstStyle/>
          <a:p>
            <a:r>
              <a:rPr lang="en-US" sz="3600" dirty="0"/>
              <a:t>Pedestrian and Bicycle LOS Data Needs</a:t>
            </a:r>
          </a:p>
        </p:txBody>
      </p:sp>
      <p:sp>
        <p:nvSpPr>
          <p:cNvPr id="3" name="Content Placeholder 2">
            <a:extLst>
              <a:ext uri="{FF2B5EF4-FFF2-40B4-BE49-F238E27FC236}">
                <a16:creationId xmlns:a16="http://schemas.microsoft.com/office/drawing/2014/main" id="{1C2C0F98-6F4B-48B0-8961-2C44F2C56DAB}"/>
              </a:ext>
            </a:extLst>
          </p:cNvPr>
          <p:cNvSpPr>
            <a:spLocks noGrp="1"/>
          </p:cNvSpPr>
          <p:nvPr>
            <p:ph idx="1"/>
          </p:nvPr>
        </p:nvSpPr>
        <p:spPr>
          <a:xfrm>
            <a:off x="359508" y="1126671"/>
            <a:ext cx="7620000" cy="3935185"/>
          </a:xfrm>
        </p:spPr>
        <p:txBody>
          <a:bodyPr numCol="2" spcCol="0">
            <a:normAutofit/>
          </a:bodyPr>
          <a:lstStyle/>
          <a:p>
            <a:r>
              <a:rPr lang="en-US" sz="2000" dirty="0"/>
              <a:t>Street network data</a:t>
            </a:r>
          </a:p>
          <a:p>
            <a:pPr lvl="1"/>
            <a:r>
              <a:rPr lang="en-US" sz="1800" dirty="0"/>
              <a:t>Number of lanes</a:t>
            </a:r>
          </a:p>
          <a:p>
            <a:pPr lvl="1"/>
            <a:r>
              <a:rPr lang="en-US" sz="1800" dirty="0"/>
              <a:t>Paved shoulder width</a:t>
            </a:r>
          </a:p>
          <a:p>
            <a:pPr lvl="1"/>
            <a:r>
              <a:rPr lang="en-US" sz="1800" dirty="0"/>
              <a:t>Outside lane width</a:t>
            </a:r>
          </a:p>
          <a:p>
            <a:pPr lvl="1"/>
            <a:r>
              <a:rPr lang="en-US" sz="1800" dirty="0"/>
              <a:t>Pavement condition</a:t>
            </a:r>
          </a:p>
          <a:p>
            <a:pPr lvl="1"/>
            <a:r>
              <a:rPr lang="en-US" sz="1800" dirty="0"/>
              <a:t>Presence of curb</a:t>
            </a:r>
          </a:p>
          <a:p>
            <a:pPr lvl="1"/>
            <a:r>
              <a:rPr lang="en-US" sz="1800" dirty="0"/>
              <a:t>On-street parking (incl. % occupied)</a:t>
            </a:r>
          </a:p>
          <a:p>
            <a:pPr lvl="1"/>
            <a:r>
              <a:rPr lang="en-US" sz="1800" dirty="0"/>
              <a:t>Bike lanes (incl. width)</a:t>
            </a:r>
          </a:p>
          <a:p>
            <a:pPr lvl="1"/>
            <a:r>
              <a:rPr lang="en-US" sz="1800" dirty="0"/>
              <a:t>Sidewalks (incl. widths and buffers)</a:t>
            </a:r>
          </a:p>
          <a:p>
            <a:pPr lvl="0">
              <a:buClr>
                <a:srgbClr val="A9A9A9"/>
              </a:buClr>
            </a:pPr>
            <a:r>
              <a:rPr lang="en-US" sz="2000" dirty="0">
                <a:solidFill>
                  <a:srgbClr val="2F2B20"/>
                </a:solidFill>
              </a:rPr>
              <a:t>Motorized traffic data</a:t>
            </a:r>
          </a:p>
          <a:p>
            <a:pPr lvl="1">
              <a:buClr>
                <a:srgbClr val="A9A9A9"/>
              </a:buClr>
            </a:pPr>
            <a:r>
              <a:rPr lang="en-US" sz="1800" dirty="0"/>
              <a:t>Speed</a:t>
            </a:r>
          </a:p>
          <a:p>
            <a:pPr lvl="1">
              <a:buClr>
                <a:srgbClr val="A9A9A9"/>
              </a:buClr>
            </a:pPr>
            <a:r>
              <a:rPr lang="en-US" sz="1800" dirty="0"/>
              <a:t>Volume</a:t>
            </a:r>
          </a:p>
          <a:p>
            <a:pPr lvl="1">
              <a:buClr>
                <a:srgbClr val="A9A9A9"/>
              </a:buClr>
            </a:pPr>
            <a:r>
              <a:rPr lang="en-US" sz="1800" dirty="0"/>
              <a:t>% heavy vehicles</a:t>
            </a:r>
          </a:p>
          <a:p>
            <a:pPr lvl="1">
              <a:buClr>
                <a:srgbClr val="A9A9A9"/>
              </a:buClr>
            </a:pPr>
            <a:endParaRPr lang="en-US" sz="1800" dirty="0"/>
          </a:p>
          <a:p>
            <a:pPr>
              <a:buClr>
                <a:srgbClr val="A9A9A9"/>
              </a:buClr>
            </a:pPr>
            <a:r>
              <a:rPr lang="en-US" sz="2000" dirty="0">
                <a:solidFill>
                  <a:srgbClr val="2F2B20"/>
                </a:solidFill>
              </a:rPr>
              <a:t>Defined set of destinations or origin/destination zones</a:t>
            </a:r>
          </a:p>
          <a:p>
            <a:pPr marL="411480" lvl="1" indent="0">
              <a:buNone/>
            </a:pPr>
            <a:endParaRPr lang="en-US" dirty="0"/>
          </a:p>
        </p:txBody>
      </p:sp>
      <p:sp>
        <p:nvSpPr>
          <p:cNvPr id="4" name="Slide Number Placeholder 3">
            <a:extLst>
              <a:ext uri="{FF2B5EF4-FFF2-40B4-BE49-F238E27FC236}">
                <a16:creationId xmlns:a16="http://schemas.microsoft.com/office/drawing/2014/main" id="{FB141CED-7758-478E-8D55-B594689A5572}"/>
              </a:ext>
            </a:extLst>
          </p:cNvPr>
          <p:cNvSpPr>
            <a:spLocks noGrp="1"/>
          </p:cNvSpPr>
          <p:nvPr>
            <p:ph type="sldNum" sz="quarter" idx="12"/>
          </p:nvPr>
        </p:nvSpPr>
        <p:spPr/>
        <p:txBody>
          <a:bodyPr/>
          <a:lstStyle/>
          <a:p>
            <a:fld id="{588A7B10-5B59-5847-A2D4-DA6B67CC2B64}" type="slidenum">
              <a:rPr lang="en-US" smtClean="0"/>
              <a:t>10</a:t>
            </a:fld>
            <a:endParaRPr lang="en-US"/>
          </a:p>
        </p:txBody>
      </p:sp>
    </p:spTree>
    <p:extLst>
      <p:ext uri="{BB962C8B-B14F-4D97-AF65-F5344CB8AC3E}">
        <p14:creationId xmlns:p14="http://schemas.microsoft.com/office/powerpoint/2010/main" val="13287443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34F17-3A61-436D-93F3-9D3B45C9DB45}"/>
              </a:ext>
            </a:extLst>
          </p:cNvPr>
          <p:cNvSpPr>
            <a:spLocks noGrp="1"/>
          </p:cNvSpPr>
          <p:nvPr>
            <p:ph type="title"/>
          </p:nvPr>
        </p:nvSpPr>
        <p:spPr/>
        <p:txBody>
          <a:bodyPr/>
          <a:lstStyle/>
          <a:p>
            <a:r>
              <a:rPr lang="en-US" dirty="0"/>
              <a:t>Bicycle Level of Service (BLOS)</a:t>
            </a:r>
          </a:p>
        </p:txBody>
      </p:sp>
      <p:sp>
        <p:nvSpPr>
          <p:cNvPr id="3" name="Content Placeholder 2">
            <a:extLst>
              <a:ext uri="{FF2B5EF4-FFF2-40B4-BE49-F238E27FC236}">
                <a16:creationId xmlns:a16="http://schemas.microsoft.com/office/drawing/2014/main" id="{CA6B255D-CB2C-4517-8070-ECD3BC383671}"/>
              </a:ext>
            </a:extLst>
          </p:cNvPr>
          <p:cNvSpPr>
            <a:spLocks noGrp="1"/>
          </p:cNvSpPr>
          <p:nvPr>
            <p:ph idx="1"/>
          </p:nvPr>
        </p:nvSpPr>
        <p:spPr/>
        <p:txBody>
          <a:bodyPr>
            <a:normAutofit lnSpcReduction="10000"/>
          </a:bodyPr>
          <a:lstStyle/>
          <a:p>
            <a:r>
              <a:rPr lang="en-US" dirty="0"/>
              <a:t>Indicates overall quality of the network in terms of bicyclist comfort levels</a:t>
            </a:r>
          </a:p>
          <a:p>
            <a:pPr lvl="1"/>
            <a:r>
              <a:rPr lang="en-US" dirty="0"/>
              <a:t>Used to assess the potential impacts of changes like building or removing a major facility on an area-wide network </a:t>
            </a:r>
          </a:p>
          <a:p>
            <a:r>
              <a:rPr lang="en-US" dirty="0"/>
              <a:t>Caveats</a:t>
            </a:r>
          </a:p>
          <a:p>
            <a:pPr lvl="1"/>
            <a:r>
              <a:rPr lang="en-US" dirty="0"/>
              <a:t>Represents typical conditions along a roadway segment (averages, not anomalies)</a:t>
            </a:r>
          </a:p>
          <a:p>
            <a:pPr lvl="1"/>
            <a:r>
              <a:rPr lang="en-US" dirty="0"/>
              <a:t>Slope and signage are not included 	</a:t>
            </a:r>
          </a:p>
          <a:p>
            <a:pPr lvl="1"/>
            <a:r>
              <a:rPr lang="en-US" dirty="0"/>
              <a:t>Doesn’t evaluate buffered or separated bike lanes or bicycle-specific intersection treatments</a:t>
            </a:r>
          </a:p>
          <a:p>
            <a:pPr lvl="2"/>
            <a:r>
              <a:rPr lang="en-US" sz="1600" dirty="0"/>
              <a:t>New research provides procedure for adding this (Foster et al., 2015)</a:t>
            </a:r>
          </a:p>
          <a:p>
            <a:pPr lvl="1"/>
            <a:endParaRPr lang="en-US" dirty="0"/>
          </a:p>
        </p:txBody>
      </p:sp>
      <p:sp>
        <p:nvSpPr>
          <p:cNvPr id="4" name="Slide Number Placeholder 3">
            <a:extLst>
              <a:ext uri="{FF2B5EF4-FFF2-40B4-BE49-F238E27FC236}">
                <a16:creationId xmlns:a16="http://schemas.microsoft.com/office/drawing/2014/main" id="{AA919D0B-9726-4AA2-BE23-67AB96F740CC}"/>
              </a:ext>
            </a:extLst>
          </p:cNvPr>
          <p:cNvSpPr>
            <a:spLocks noGrp="1"/>
          </p:cNvSpPr>
          <p:nvPr>
            <p:ph type="sldNum" sz="quarter" idx="12"/>
          </p:nvPr>
        </p:nvSpPr>
        <p:spPr/>
        <p:txBody>
          <a:bodyPr/>
          <a:lstStyle/>
          <a:p>
            <a:fld id="{588A7B10-5B59-5847-A2D4-DA6B67CC2B64}" type="slidenum">
              <a:rPr lang="en-US" smtClean="0"/>
              <a:t>11</a:t>
            </a:fld>
            <a:endParaRPr lang="en-US"/>
          </a:p>
        </p:txBody>
      </p:sp>
    </p:spTree>
    <p:extLst>
      <p:ext uri="{BB962C8B-B14F-4D97-AF65-F5344CB8AC3E}">
        <p14:creationId xmlns:p14="http://schemas.microsoft.com/office/powerpoint/2010/main" val="39814476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4DD70-2FFD-4525-9C04-2A923A299838}"/>
              </a:ext>
            </a:extLst>
          </p:cNvPr>
          <p:cNvSpPr>
            <a:spLocks noGrp="1"/>
          </p:cNvSpPr>
          <p:nvPr>
            <p:ph type="title"/>
          </p:nvPr>
        </p:nvSpPr>
        <p:spPr/>
        <p:txBody>
          <a:bodyPr/>
          <a:lstStyle/>
          <a:p>
            <a:r>
              <a:rPr lang="en-US" dirty="0"/>
              <a:t>HCM BLOS</a:t>
            </a:r>
          </a:p>
        </p:txBody>
      </p:sp>
      <p:sp>
        <p:nvSpPr>
          <p:cNvPr id="4" name="Slide Number Placeholder 3">
            <a:extLst>
              <a:ext uri="{FF2B5EF4-FFF2-40B4-BE49-F238E27FC236}">
                <a16:creationId xmlns:a16="http://schemas.microsoft.com/office/drawing/2014/main" id="{5AC4983D-E4AA-4365-945B-66FFE64FE183}"/>
              </a:ext>
            </a:extLst>
          </p:cNvPr>
          <p:cNvSpPr>
            <a:spLocks noGrp="1"/>
          </p:cNvSpPr>
          <p:nvPr>
            <p:ph type="sldNum" sz="quarter" idx="12"/>
          </p:nvPr>
        </p:nvSpPr>
        <p:spPr/>
        <p:txBody>
          <a:bodyPr/>
          <a:lstStyle/>
          <a:p>
            <a:fld id="{588A7B10-5B59-5847-A2D4-DA6B67CC2B64}" type="slidenum">
              <a:rPr lang="en-US" smtClean="0"/>
              <a:t>12</a:t>
            </a:fld>
            <a:endParaRPr lang="en-US"/>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7786B973-A713-4299-B99E-A90D72E98663}"/>
                  </a:ext>
                </a:extLst>
              </p:cNvPr>
              <p:cNvSpPr txBox="1">
                <a:spLocks/>
              </p:cNvSpPr>
              <p:nvPr/>
            </p:nvSpPr>
            <p:spPr>
              <a:xfrm>
                <a:off x="801382" y="2533065"/>
                <a:ext cx="7541236" cy="268580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pPr>
                <a14:m>
                  <m:oMathPara xmlns:m="http://schemas.openxmlformats.org/officeDocument/2006/math">
                    <m:oMathParaPr>
                      <m:jc m:val="left"/>
                    </m:oMathParaPr>
                    <m:oMath xmlns:m="http://schemas.openxmlformats.org/officeDocument/2006/math">
                      <m:r>
                        <a:rPr lang="en-US" sz="2400" i="1" smtClean="0">
                          <a:latin typeface="Cambria Math"/>
                        </a:rPr>
                        <m:t>𝐿𝑂𝑆</m:t>
                      </m:r>
                      <m:r>
                        <a:rPr lang="en-US" sz="2400" i="1" smtClean="0">
                          <a:latin typeface="Cambria Math"/>
                        </a:rPr>
                        <m:t>=0.2</m:t>
                      </m:r>
                      <m:d>
                        <m:dPr>
                          <m:ctrlPr>
                            <a:rPr lang="en-US" sz="2400" i="1" smtClean="0">
                              <a:latin typeface="Cambria Math" panose="02040503050406030204" pitchFamily="18" charset="0"/>
                            </a:rPr>
                          </m:ctrlPr>
                        </m:dPr>
                        <m:e>
                          <m:r>
                            <a:rPr lang="en-US" sz="2400" i="1" smtClean="0">
                              <a:latin typeface="Cambria Math"/>
                            </a:rPr>
                            <m:t>𝐴𝐵𝑆𝑒𝑔</m:t>
                          </m:r>
                        </m:e>
                      </m:d>
                      <m:r>
                        <a:rPr lang="en-US" sz="2400" i="1" smtClean="0">
                          <a:latin typeface="Cambria Math"/>
                        </a:rPr>
                        <m:t>+0.03</m:t>
                      </m:r>
                      <m:d>
                        <m:dPr>
                          <m:ctrlPr>
                            <a:rPr lang="en-US" sz="2400" i="1" smtClean="0">
                              <a:latin typeface="Cambria Math" panose="02040503050406030204" pitchFamily="18" charset="0"/>
                            </a:rPr>
                          </m:ctrlPr>
                        </m:dPr>
                        <m:e>
                          <m:sSup>
                            <m:sSupPr>
                              <m:ctrlPr>
                                <a:rPr lang="en-US" sz="2400" i="1" smtClean="0">
                                  <a:latin typeface="Cambria Math" panose="02040503050406030204" pitchFamily="18" charset="0"/>
                                </a:rPr>
                              </m:ctrlPr>
                            </m:sSupPr>
                            <m:e>
                              <m:r>
                                <a:rPr lang="en-US" sz="2400" i="1" smtClean="0">
                                  <a:latin typeface="Cambria Math"/>
                                </a:rPr>
                                <m:t>𝑒</m:t>
                              </m:r>
                            </m:e>
                            <m:sup>
                              <m:r>
                                <a:rPr lang="en-US" sz="2400" i="1" smtClean="0">
                                  <a:latin typeface="Cambria Math"/>
                                </a:rPr>
                                <m:t>𝐴𝐵𝐼𝑛𝑡</m:t>
                              </m:r>
                            </m:sup>
                          </m:sSup>
                        </m:e>
                      </m:d>
                      <m:r>
                        <a:rPr lang="en-US" sz="2400" i="1" smtClean="0">
                          <a:latin typeface="Cambria Math"/>
                        </a:rPr>
                        <m:t>+0.05</m:t>
                      </m:r>
                      <m:d>
                        <m:dPr>
                          <m:ctrlPr>
                            <a:rPr lang="en-US" sz="2400" i="1" smtClean="0">
                              <a:latin typeface="Cambria Math" panose="02040503050406030204" pitchFamily="18" charset="0"/>
                            </a:rPr>
                          </m:ctrlPr>
                        </m:dPr>
                        <m:e>
                          <m:r>
                            <a:rPr lang="en-US" sz="2400" i="1" smtClean="0">
                              <a:latin typeface="Cambria Math"/>
                            </a:rPr>
                            <m:t>𝐶𝑓𝑙𝑡</m:t>
                          </m:r>
                        </m:e>
                      </m:d>
                      <m:r>
                        <a:rPr lang="en-US" sz="2400" i="1" smtClean="0">
                          <a:latin typeface="Cambria Math"/>
                        </a:rPr>
                        <m:t>+140</m:t>
                      </m:r>
                    </m:oMath>
                  </m:oMathPara>
                </a14:m>
                <a:endParaRPr lang="en-US" sz="2400" i="1" dirty="0"/>
              </a:p>
              <a:p>
                <a:pPr marL="0" indent="0" fontAlgn="auto">
                  <a:spcAft>
                    <a:spcPts val="0"/>
                  </a:spcAft>
                  <a:buFont typeface="Arial"/>
                  <a:buNone/>
                </a:pPr>
                <a:r>
                  <a:rPr lang="en-US" sz="2000" i="1" dirty="0"/>
                  <a:t>		</a:t>
                </a:r>
                <a:r>
                  <a:rPr lang="en-US" sz="1600" i="1" dirty="0" err="1"/>
                  <a:t>ABSeg</a:t>
                </a:r>
                <a:r>
                  <a:rPr lang="en-US" sz="1600" dirty="0"/>
                  <a:t> = </a:t>
                </a:r>
                <a:r>
                  <a:rPr lang="en-US" sz="1400" dirty="0"/>
                  <a:t>	</a:t>
                </a:r>
                <a:r>
                  <a:rPr lang="en-US" sz="1600" dirty="0"/>
                  <a:t>Length weighted average segment bicycle score</a:t>
                </a:r>
              </a:p>
              <a:p>
                <a:pPr marL="0" indent="0" fontAlgn="auto">
                  <a:spcAft>
                    <a:spcPts val="0"/>
                  </a:spcAft>
                  <a:buFont typeface="Arial"/>
                  <a:buNone/>
                </a:pPr>
                <a:r>
                  <a:rPr lang="en-US" sz="1600" i="1" dirty="0"/>
                  <a:t>		e</a:t>
                </a:r>
                <a:r>
                  <a:rPr lang="en-US" sz="1600" dirty="0"/>
                  <a:t> = 		The exponential function, where </a:t>
                </a:r>
                <a:r>
                  <a:rPr lang="en-US" sz="1600" i="1" dirty="0"/>
                  <a:t>e</a:t>
                </a:r>
                <a:r>
                  <a:rPr lang="en-US" sz="1600" dirty="0"/>
                  <a:t> is the base of 							natural logarithms</a:t>
                </a:r>
              </a:p>
              <a:p>
                <a:pPr marL="0" indent="0" fontAlgn="auto">
                  <a:spcAft>
                    <a:spcPts val="0"/>
                  </a:spcAft>
                  <a:buFont typeface="Arial"/>
                  <a:buNone/>
                </a:pPr>
                <a:r>
                  <a:rPr lang="en-US" sz="1600" i="1" dirty="0"/>
                  <a:t>		</a:t>
                </a:r>
                <a:r>
                  <a:rPr lang="en-US" sz="1600" i="1" dirty="0" err="1"/>
                  <a:t>ABInt</a:t>
                </a:r>
                <a:r>
                  <a:rPr lang="en-US" sz="1600" dirty="0"/>
                  <a:t> = 	Average intersection bicycle score</a:t>
                </a:r>
              </a:p>
              <a:p>
                <a:pPr marL="0" indent="0" fontAlgn="auto">
                  <a:spcAft>
                    <a:spcPts val="0"/>
                  </a:spcAft>
                  <a:buFont typeface="Arial"/>
                  <a:buNone/>
                </a:pPr>
                <a:r>
                  <a:rPr lang="en-US" sz="1600" i="1" dirty="0"/>
                  <a:t>		</a:t>
                </a:r>
                <a:r>
                  <a:rPr lang="en-US" sz="1600" i="1" dirty="0" err="1"/>
                  <a:t>Cflt</a:t>
                </a:r>
                <a:r>
                  <a:rPr lang="en-US" sz="1600" dirty="0"/>
                  <a:t> = 	Number of </a:t>
                </a:r>
                <a:r>
                  <a:rPr lang="en-US" sz="1600" dirty="0" err="1"/>
                  <a:t>unsignalized</a:t>
                </a:r>
                <a:r>
                  <a:rPr lang="en-US" sz="1600" dirty="0"/>
                  <a:t> conflicts per mile, i.e., the 							sum of the number of </a:t>
                </a:r>
                <a:r>
                  <a:rPr lang="en-US" sz="1600" dirty="0" err="1"/>
                  <a:t>unsignalized</a:t>
                </a:r>
                <a:r>
                  <a:rPr lang="en-US" sz="1600" dirty="0"/>
                  <a:t> intersections/mile 						&amp; number of driveways/mile</a:t>
                </a:r>
              </a:p>
            </p:txBody>
          </p:sp>
        </mc:Choice>
        <mc:Fallback xmlns="">
          <p:sp>
            <p:nvSpPr>
              <p:cNvPr id="5" name="Content Placeholder 2">
                <a:extLst>
                  <a:ext uri="{FF2B5EF4-FFF2-40B4-BE49-F238E27FC236}">
                    <a16:creationId xmlns:a16="http://schemas.microsoft.com/office/drawing/2014/main" id="{7786B973-A713-4299-B99E-A90D72E98663}"/>
                  </a:ext>
                </a:extLst>
              </p:cNvPr>
              <p:cNvSpPr txBox="1">
                <a:spLocks noRot="1" noChangeAspect="1" noMove="1" noResize="1" noEditPoints="1" noAdjustHandles="1" noChangeArrowheads="1" noChangeShapeType="1" noTextEdit="1"/>
              </p:cNvSpPr>
              <p:nvPr/>
            </p:nvSpPr>
            <p:spPr>
              <a:xfrm>
                <a:off x="801382" y="2533065"/>
                <a:ext cx="7541236" cy="2685809"/>
              </a:xfrm>
              <a:prstGeom prst="rect">
                <a:avLst/>
              </a:prstGeom>
              <a:blipFill>
                <a:blip r:embed="rId3"/>
                <a:stretch>
                  <a:fillRect l="-162"/>
                </a:stretch>
              </a:blipFill>
            </p:spPr>
            <p:txBody>
              <a:bodyPr/>
              <a:lstStyle/>
              <a:p>
                <a:r>
                  <a:rPr lang="en-US">
                    <a:noFill/>
                  </a:rPr>
                  <a:t> </a:t>
                </a:r>
              </a:p>
            </p:txBody>
          </p:sp>
        </mc:Fallback>
      </mc:AlternateContent>
      <p:pic>
        <p:nvPicPr>
          <p:cNvPr id="6" name="Picture 2" descr="Table. The left column is labeled LOS and has the following items, from top to bottom: A; B; C; D; E; F. The right column is labeled Numerical Score and has the following items, from top to bottom: ≤2.00 ; &gt;2.00 and ≤2.75 ; &gt;2.75 and ≤3.50 ; &gt;3.50 and ≤4.25 ; &gt;4.25 and ≤5.00 ; &gt;5.00 ">
            <a:extLst>
              <a:ext uri="{FF2B5EF4-FFF2-40B4-BE49-F238E27FC236}">
                <a16:creationId xmlns:a16="http://schemas.microsoft.com/office/drawing/2014/main" id="{701B9D29-CA0F-4C62-98FC-8EB9F2CAE62A}"/>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2765949" y="1063229"/>
            <a:ext cx="3612102" cy="1397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32457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99AFE-3C9F-433D-A16E-CD6418A20536}"/>
              </a:ext>
            </a:extLst>
          </p:cNvPr>
          <p:cNvSpPr>
            <a:spLocks noGrp="1"/>
          </p:cNvSpPr>
          <p:nvPr>
            <p:ph type="title"/>
          </p:nvPr>
        </p:nvSpPr>
        <p:spPr>
          <a:xfrm>
            <a:off x="359508" y="73499"/>
            <a:ext cx="7620000" cy="857250"/>
          </a:xfrm>
        </p:spPr>
        <p:txBody>
          <a:bodyPr/>
          <a:lstStyle/>
          <a:p>
            <a:r>
              <a:rPr lang="en-US" sz="4400" dirty="0"/>
              <a:t>Bicycle Segment LOS (</a:t>
            </a:r>
            <a:r>
              <a:rPr lang="en-US" sz="4400" i="1" dirty="0" err="1"/>
              <a:t>ABSeg</a:t>
            </a:r>
            <a:r>
              <a:rPr lang="en-US" sz="4400" dirty="0"/>
              <a:t>)</a:t>
            </a:r>
          </a:p>
        </p:txBody>
      </p:sp>
      <p:sp>
        <p:nvSpPr>
          <p:cNvPr id="4" name="Slide Number Placeholder 3">
            <a:extLst>
              <a:ext uri="{FF2B5EF4-FFF2-40B4-BE49-F238E27FC236}">
                <a16:creationId xmlns:a16="http://schemas.microsoft.com/office/drawing/2014/main" id="{713B26FD-6977-4307-B5FE-3B2509F6FE99}"/>
              </a:ext>
            </a:extLst>
          </p:cNvPr>
          <p:cNvSpPr>
            <a:spLocks noGrp="1"/>
          </p:cNvSpPr>
          <p:nvPr>
            <p:ph type="sldNum" sz="quarter" idx="12"/>
          </p:nvPr>
        </p:nvSpPr>
        <p:spPr/>
        <p:txBody>
          <a:bodyPr/>
          <a:lstStyle/>
          <a:p>
            <a:fld id="{588A7B10-5B59-5847-A2D4-DA6B67CC2B64}" type="slidenum">
              <a:rPr lang="en-US" smtClean="0"/>
              <a:t>13</a:t>
            </a:fld>
            <a:endParaRPr lang="en-US"/>
          </a:p>
        </p:txBody>
      </p:sp>
      <mc:AlternateContent xmlns:mc="http://schemas.openxmlformats.org/markup-compatibility/2006" xmlns:a14="http://schemas.microsoft.com/office/drawing/2010/main">
        <mc:Choice Requires="a14">
          <p:sp>
            <p:nvSpPr>
              <p:cNvPr id="5" name="Rectangle 3">
                <a:extLst>
                  <a:ext uri="{FF2B5EF4-FFF2-40B4-BE49-F238E27FC236}">
                    <a16:creationId xmlns:a16="http://schemas.microsoft.com/office/drawing/2014/main" id="{40E5061F-F789-4BCD-BEB5-31C9709799A7}"/>
                  </a:ext>
                </a:extLst>
              </p:cNvPr>
              <p:cNvSpPr>
                <a:spLocks noChangeArrowheads="1"/>
              </p:cNvSpPr>
              <p:nvPr/>
            </p:nvSpPr>
            <p:spPr bwMode="auto">
              <a:xfrm>
                <a:off x="-1037968" y="1219200"/>
                <a:ext cx="10820400" cy="1416351"/>
              </a:xfrm>
              <a:prstGeom prst="rect">
                <a:avLst/>
              </a:prstGeom>
              <a:noFill/>
              <a:ln w="9525">
                <a:noFill/>
                <a:miter lim="800000"/>
                <a:headEnd/>
                <a:tailEnd/>
              </a:ln>
            </p:spPr>
            <p:txBody>
              <a:bodyPr wrap="square" lIns="92075" tIns="46038" rIns="92075" bIns="46038">
                <a:spAutoFit/>
              </a:bodyPr>
              <a:lstStyle/>
              <a:p>
                <a:pPr algn="ctr"/>
                <a:endParaRPr lang="en-US" sz="2400" dirty="0"/>
              </a:p>
              <a:p>
                <a:pPr algn="ctr"/>
                <a14:m>
                  <m:oMathPara xmlns:m="http://schemas.openxmlformats.org/officeDocument/2006/math">
                    <m:oMathParaPr>
                      <m:jc m:val="centerGroup"/>
                    </m:oMathParaPr>
                    <m:oMath xmlns:m="http://schemas.openxmlformats.org/officeDocument/2006/math">
                      <m:r>
                        <a:rPr lang="en-US" b="0" i="1" smtClean="0">
                          <a:latin typeface="Cambria Math"/>
                        </a:rPr>
                        <m:t>0.507</m:t>
                      </m:r>
                      <m:r>
                        <a:rPr lang="en-US" b="0" i="1" smtClean="0">
                          <a:latin typeface="Cambria Math"/>
                          <a:ea typeface="Cambria Math"/>
                        </a:rPr>
                        <m:t>∙</m:t>
                      </m:r>
                      <m:func>
                        <m:funcPr>
                          <m:ctrlPr>
                            <a:rPr lang="en-US" b="0" i="1" smtClean="0">
                              <a:latin typeface="Cambria Math" panose="02040503050406030204" pitchFamily="18" charset="0"/>
                            </a:rPr>
                          </m:ctrlPr>
                        </m:funcPr>
                        <m:fName>
                          <m:r>
                            <m:rPr>
                              <m:sty m:val="p"/>
                            </m:rPr>
                            <a:rPr lang="en-US" b="0" i="0" smtClean="0">
                              <a:latin typeface="Cambria Math"/>
                            </a:rPr>
                            <m:t>ln</m:t>
                          </m:r>
                        </m:fName>
                        <m:e>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r>
                                    <a:rPr lang="en-US" b="0" i="1" smtClean="0">
                                      <a:latin typeface="Cambria Math"/>
                                    </a:rPr>
                                    <m:t>𝑉𝑜𝑙</m:t>
                                  </m:r>
                                </m:num>
                                <m:den>
                                  <m:r>
                                    <a:rPr lang="en-US" b="0" i="1" smtClean="0">
                                      <a:latin typeface="Cambria Math"/>
                                    </a:rPr>
                                    <m:t>4</m:t>
                                  </m:r>
                                  <m:r>
                                    <a:rPr lang="en-US" b="0" i="1" smtClean="0">
                                      <a:latin typeface="Cambria Math"/>
                                      <a:ea typeface="Cambria Math"/>
                                    </a:rPr>
                                    <m:t>∙</m:t>
                                  </m:r>
                                  <m:r>
                                    <a:rPr lang="en-US" b="0" i="1" smtClean="0">
                                      <a:latin typeface="Cambria Math"/>
                                    </a:rPr>
                                    <m:t>𝑃𝐻𝐹</m:t>
                                  </m:r>
                                  <m:r>
                                    <a:rPr lang="en-US" b="0" i="1" smtClean="0">
                                      <a:latin typeface="Cambria Math"/>
                                      <a:ea typeface="Cambria Math"/>
                                    </a:rPr>
                                    <m:t>∙</m:t>
                                  </m:r>
                                  <m:r>
                                    <a:rPr lang="en-US" b="0" i="1" smtClean="0">
                                      <a:latin typeface="Cambria Math"/>
                                    </a:rPr>
                                    <m:t>𝐿</m:t>
                                  </m:r>
                                </m:den>
                              </m:f>
                            </m:e>
                          </m:d>
                        </m:e>
                      </m:func>
                      <m:r>
                        <a:rPr lang="en-US" b="0" i="1" smtClean="0">
                          <a:latin typeface="Cambria Math"/>
                        </a:rPr>
                        <m:t>+0.199</m:t>
                      </m:r>
                      <m:r>
                        <a:rPr lang="en-US" b="0" i="1" smtClean="0">
                          <a:latin typeface="Cambria Math"/>
                          <a:ea typeface="Cambria Math"/>
                        </a:rPr>
                        <m:t>∙</m:t>
                      </m:r>
                      <m:r>
                        <a:rPr lang="en-US" b="0" i="1" smtClean="0">
                          <a:latin typeface="Cambria Math"/>
                        </a:rPr>
                        <m:t>𝐹𝑠</m:t>
                      </m:r>
                      <m:d>
                        <m:dPr>
                          <m:ctrlPr>
                            <a:rPr lang="en-US" b="0" i="1" smtClean="0">
                              <a:latin typeface="Cambria Math" panose="02040503050406030204" pitchFamily="18" charset="0"/>
                            </a:rPr>
                          </m:ctrlPr>
                        </m:dPr>
                        <m:e>
                          <m:r>
                            <a:rPr lang="en-US" b="0" i="1" smtClean="0">
                              <a:latin typeface="Cambria Math"/>
                            </a:rPr>
                            <m:t>1+10.38</m:t>
                          </m:r>
                          <m:sSup>
                            <m:sSupPr>
                              <m:ctrlPr>
                                <a:rPr lang="en-US" b="0" i="1" smtClean="0">
                                  <a:latin typeface="Cambria Math" panose="02040503050406030204" pitchFamily="18" charset="0"/>
                                </a:rPr>
                              </m:ctrlPr>
                            </m:sSupPr>
                            <m:e>
                              <m:r>
                                <a:rPr lang="en-US" b="0" i="1" smtClean="0">
                                  <a:latin typeface="Cambria Math"/>
                                </a:rPr>
                                <m:t>𝐻𝑉</m:t>
                              </m:r>
                            </m:e>
                            <m:sup>
                              <m:r>
                                <a:rPr lang="en-US" b="0" i="1" smtClean="0">
                                  <a:latin typeface="Cambria Math"/>
                                </a:rPr>
                                <m:t>2</m:t>
                              </m:r>
                            </m:sup>
                          </m:sSup>
                        </m:e>
                      </m:d>
                      <m:r>
                        <a:rPr lang="en-US" b="0" i="1" smtClean="0">
                          <a:latin typeface="Cambria Math"/>
                        </a:rPr>
                        <m:t>+7.066</m:t>
                      </m:r>
                      <m:sSup>
                        <m:sSupPr>
                          <m:ctrlPr>
                            <a:rPr lang="en-US" b="0" i="1" smtClean="0">
                              <a:latin typeface="Cambria Math" panose="02040503050406030204" pitchFamily="18" charset="0"/>
                            </a:rPr>
                          </m:ctrlPr>
                        </m:sSupPr>
                        <m:e>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i="1">
                                      <a:latin typeface="Cambria Math"/>
                                    </a:rPr>
                                    <m:t>1</m:t>
                                  </m:r>
                                </m:num>
                                <m:den>
                                  <m:sSub>
                                    <m:sSubPr>
                                      <m:ctrlPr>
                                        <a:rPr lang="en-US" i="1">
                                          <a:latin typeface="Cambria Math" panose="02040503050406030204" pitchFamily="18" charset="0"/>
                                        </a:rPr>
                                      </m:ctrlPr>
                                    </m:sSubPr>
                                    <m:e>
                                      <m:r>
                                        <a:rPr lang="en-US" i="1">
                                          <a:latin typeface="Cambria Math"/>
                                        </a:rPr>
                                        <m:t>𝑃𝐶</m:t>
                                      </m:r>
                                    </m:e>
                                    <m:sub>
                                      <m:r>
                                        <a:rPr lang="en-US" i="1">
                                          <a:latin typeface="Cambria Math"/>
                                        </a:rPr>
                                        <m:t>5</m:t>
                                      </m:r>
                                    </m:sub>
                                  </m:sSub>
                                </m:den>
                              </m:f>
                            </m:e>
                          </m:d>
                        </m:e>
                        <m:sup>
                          <m:r>
                            <a:rPr lang="en-US" b="0" i="1" smtClean="0">
                              <a:latin typeface="Cambria Math"/>
                            </a:rPr>
                            <m:t>2</m:t>
                          </m:r>
                        </m:sup>
                      </m:sSup>
                    </m:oMath>
                  </m:oMathPara>
                </a14:m>
                <a:endParaRPr lang="en-US" b="0" i="1" dirty="0">
                  <a:latin typeface="Cambria Math"/>
                </a:endParaRPr>
              </a:p>
              <a:p>
                <a:pPr algn="ctr"/>
                <a14:m>
                  <m:oMathPara xmlns:m="http://schemas.openxmlformats.org/officeDocument/2006/math">
                    <m:oMathParaPr>
                      <m:jc m:val="centerGroup"/>
                    </m:oMathParaPr>
                    <m:oMath xmlns:m="http://schemas.openxmlformats.org/officeDocument/2006/math">
                      <m:r>
                        <a:rPr lang="en-US" b="0" i="1" smtClean="0">
                          <a:latin typeface="Cambria Math"/>
                        </a:rPr>
                        <m:t>−0.005</m:t>
                      </m:r>
                      <m:sSup>
                        <m:sSupPr>
                          <m:ctrlPr>
                            <a:rPr lang="en-US" b="0" i="1" smtClean="0">
                              <a:latin typeface="Cambria Math" panose="02040503050406030204" pitchFamily="18" charset="0"/>
                            </a:rPr>
                          </m:ctrlPr>
                        </m:sSupPr>
                        <m:e>
                          <m:d>
                            <m:dPr>
                              <m:ctrlPr>
                                <a:rPr lang="en-US" i="1">
                                  <a:latin typeface="Cambria Math" panose="02040503050406030204" pitchFamily="18" charset="0"/>
                                </a:rPr>
                              </m:ctrlPr>
                            </m:dPr>
                            <m:e>
                              <m:r>
                                <a:rPr lang="en-US" i="1">
                                  <a:latin typeface="Cambria Math"/>
                                </a:rPr>
                                <m:t>𝑊𝑒</m:t>
                              </m:r>
                            </m:e>
                          </m:d>
                        </m:e>
                        <m:sup>
                          <m:r>
                            <a:rPr lang="en-US" b="0" i="1" smtClean="0">
                              <a:latin typeface="Cambria Math"/>
                            </a:rPr>
                            <m:t>2</m:t>
                          </m:r>
                        </m:sup>
                      </m:sSup>
                      <m:r>
                        <a:rPr lang="en-US" b="0" i="1" smtClean="0">
                          <a:latin typeface="Cambria Math"/>
                        </a:rPr>
                        <m:t>+0.760</m:t>
                      </m:r>
                    </m:oMath>
                  </m:oMathPara>
                </a14:m>
                <a:endParaRPr lang="en-US" dirty="0"/>
              </a:p>
            </p:txBody>
          </p:sp>
        </mc:Choice>
        <mc:Fallback xmlns="">
          <p:sp>
            <p:nvSpPr>
              <p:cNvPr id="5" name="Rectangle 3">
                <a:extLst>
                  <a:ext uri="{FF2B5EF4-FFF2-40B4-BE49-F238E27FC236}">
                    <a16:creationId xmlns:a16="http://schemas.microsoft.com/office/drawing/2014/main" id="{40E5061F-F789-4BCD-BEB5-31C9709799A7}"/>
                  </a:ext>
                </a:extLst>
              </p:cNvPr>
              <p:cNvSpPr>
                <a:spLocks noRot="1" noChangeAspect="1" noMove="1" noResize="1" noEditPoints="1" noAdjustHandles="1" noChangeArrowheads="1" noChangeShapeType="1" noTextEdit="1"/>
              </p:cNvSpPr>
              <p:nvPr/>
            </p:nvSpPr>
            <p:spPr bwMode="auto">
              <a:xfrm>
                <a:off x="-1037968" y="1219200"/>
                <a:ext cx="10820400" cy="1416351"/>
              </a:xfrm>
              <a:prstGeom prst="rect">
                <a:avLst/>
              </a:prstGeom>
              <a:blipFill>
                <a:blip r:embed="rId3"/>
                <a:stretch>
                  <a:fillRect/>
                </a:stretch>
              </a:blipFill>
              <a:ln w="9525">
                <a:noFill/>
                <a:miter lim="800000"/>
                <a:headEnd/>
                <a:tailEnd/>
              </a:ln>
            </p:spPr>
            <p:txBody>
              <a:bodyPr/>
              <a:lstStyle/>
              <a:p>
                <a:r>
                  <a:rPr lang="en-US">
                    <a:noFill/>
                  </a:rPr>
                  <a:t> </a:t>
                </a:r>
              </a:p>
            </p:txBody>
          </p:sp>
        </mc:Fallback>
      </mc:AlternateContent>
      <p:pic>
        <p:nvPicPr>
          <p:cNvPr id="6" name="Picture 2" descr="HCM BLOS linear regression model: 𝐿𝑂𝑆=0.2(𝐴𝐵𝑆𝑒𝑔)+0.03(𝑒^𝐴𝐵𝐼𝑛𝑡 )+0.05(𝐶𝑓𝑙𝑡)+140. The variable &quot;ABSeg&quot; is highlighted in a box. &#10;">
            <a:extLst>
              <a:ext uri="{FF2B5EF4-FFF2-40B4-BE49-F238E27FC236}">
                <a16:creationId xmlns:a16="http://schemas.microsoft.com/office/drawing/2014/main" id="{23F2DDF3-5018-4CAC-8A75-3E7E61625F3F}"/>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81000" y="1001712"/>
            <a:ext cx="4732349"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a:extLst>
              <a:ext uri="{FF2B5EF4-FFF2-40B4-BE49-F238E27FC236}">
                <a16:creationId xmlns:a16="http://schemas.microsoft.com/office/drawing/2014/main" id="{2BC01A6B-325F-4069-B7FA-8CB0396818EF}"/>
              </a:ext>
            </a:extLst>
          </p:cNvPr>
          <p:cNvSpPr/>
          <p:nvPr/>
        </p:nvSpPr>
        <p:spPr bwMode="auto">
          <a:xfrm>
            <a:off x="1295400" y="859786"/>
            <a:ext cx="762000" cy="42545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Calibri" pitchFamily="34" charset="0"/>
            </a:endParaRPr>
          </a:p>
        </p:txBody>
      </p:sp>
      <p:sp>
        <p:nvSpPr>
          <p:cNvPr id="8" name="Down Arrow 9">
            <a:extLst>
              <a:ext uri="{FF2B5EF4-FFF2-40B4-BE49-F238E27FC236}">
                <a16:creationId xmlns:a16="http://schemas.microsoft.com/office/drawing/2014/main" id="{E2D854DC-5B38-4BA5-9FFB-61A00F3EA4B7}"/>
              </a:ext>
            </a:extLst>
          </p:cNvPr>
          <p:cNvSpPr/>
          <p:nvPr/>
        </p:nvSpPr>
        <p:spPr bwMode="auto">
          <a:xfrm>
            <a:off x="1447800" y="1285236"/>
            <a:ext cx="381000" cy="467364"/>
          </a:xfrm>
          <a:prstGeom prst="downArrow">
            <a:avLst/>
          </a:prstGeom>
          <a:solidFill>
            <a:schemeClr val="tx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Calibri" pitchFamily="34" charset="0"/>
            </a:endParaRPr>
          </a:p>
        </p:txBody>
      </p:sp>
      <mc:AlternateContent xmlns:mc="http://schemas.openxmlformats.org/markup-compatibility/2006" xmlns:a14="http://schemas.microsoft.com/office/drawing/2010/main">
        <mc:Choice Requires="a14">
          <p:sp>
            <p:nvSpPr>
              <p:cNvPr id="9" name="Rectangle 2">
                <a:extLst>
                  <a:ext uri="{FF2B5EF4-FFF2-40B4-BE49-F238E27FC236}">
                    <a16:creationId xmlns:a16="http://schemas.microsoft.com/office/drawing/2014/main" id="{76819208-E033-4641-B517-7EFB99CCAB0F}"/>
                  </a:ext>
                </a:extLst>
              </p:cNvPr>
              <p:cNvSpPr>
                <a:spLocks noChangeArrowheads="1"/>
              </p:cNvSpPr>
              <p:nvPr/>
            </p:nvSpPr>
            <p:spPr bwMode="auto">
              <a:xfrm>
                <a:off x="359508" y="2701587"/>
                <a:ext cx="7823779" cy="2233561"/>
              </a:xfrm>
              <a:prstGeom prst="rect">
                <a:avLst/>
              </a:prstGeom>
              <a:noFill/>
              <a:ln w="9525">
                <a:noFill/>
                <a:miter lim="800000"/>
                <a:headEnd/>
                <a:tailEnd/>
              </a:ln>
            </p:spPr>
            <p:txBody>
              <a:bodyPr wrap="square" lIns="92075" tIns="46038" rIns="92075" bIns="46038">
                <a:spAutoFit/>
              </a:bodyPr>
              <a:lstStyle/>
              <a:p>
                <a:pPr marL="1033463" indent="-981075">
                  <a:tabLst>
                    <a:tab pos="177800" algn="l"/>
                    <a:tab pos="571500" algn="l"/>
                    <a:tab pos="800100" algn="l"/>
                    <a:tab pos="1028700" algn="l"/>
                    <a:tab pos="1371600" algn="l"/>
                    <a:tab pos="1549400" algn="l"/>
                    <a:tab pos="1828800" algn="l"/>
                    <a:tab pos="2057400" algn="l"/>
                    <a:tab pos="2171700" algn="l"/>
                    <a:tab pos="2463800" algn="l"/>
                    <a:tab pos="2743200" algn="l"/>
                    <a:tab pos="3429000" algn="l"/>
                    <a:tab pos="3771900" algn="l"/>
                    <a:tab pos="4114800" algn="l"/>
                    <a:tab pos="4457700" algn="l"/>
                    <a:tab pos="4800600" algn="l"/>
                    <a:tab pos="5143500" algn="l"/>
                    <a:tab pos="5486400" algn="l"/>
                    <a:tab pos="6007100" algn="l"/>
                  </a:tabLst>
                </a:pPr>
                <a:r>
                  <a:rPr lang="en-US" sz="1400" i="1" dirty="0"/>
                  <a:t>Vol</a:t>
                </a:r>
                <a:r>
                  <a:rPr lang="en-US" sz="1400" dirty="0"/>
                  <a:t>		=	Volume of directional traffic (</a:t>
                </a:r>
                <a:r>
                  <a:rPr lang="en-US" sz="1400" dirty="0" err="1"/>
                  <a:t>vph</a:t>
                </a:r>
                <a:r>
                  <a:rPr lang="en-US" sz="1400" dirty="0"/>
                  <a:t>)</a:t>
                </a:r>
              </a:p>
              <a:p>
                <a:pPr marL="1033463" indent="-981075">
                  <a:tabLst>
                    <a:tab pos="177800" algn="l"/>
                    <a:tab pos="571500" algn="l"/>
                    <a:tab pos="800100" algn="l"/>
                    <a:tab pos="1028700" algn="l"/>
                    <a:tab pos="1371600" algn="l"/>
                    <a:tab pos="1549400" algn="l"/>
                    <a:tab pos="1828800" algn="l"/>
                    <a:tab pos="2057400" algn="l"/>
                    <a:tab pos="2171700" algn="l"/>
                    <a:tab pos="2463800" algn="l"/>
                    <a:tab pos="2743200" algn="l"/>
                    <a:tab pos="3429000" algn="l"/>
                    <a:tab pos="3771900" algn="l"/>
                    <a:tab pos="4114800" algn="l"/>
                    <a:tab pos="4457700" algn="l"/>
                    <a:tab pos="4800600" algn="l"/>
                    <a:tab pos="5143500" algn="l"/>
                    <a:tab pos="5486400" algn="l"/>
                    <a:tab pos="6007100" algn="l"/>
                  </a:tabLst>
                </a:pPr>
                <a:r>
                  <a:rPr lang="en-US" sz="1400" dirty="0"/>
                  <a:t>	</a:t>
                </a:r>
                <a:r>
                  <a:rPr lang="en-US" sz="1400" i="1" dirty="0"/>
                  <a:t>L</a:t>
                </a:r>
                <a:r>
                  <a:rPr lang="en-US" sz="1400" dirty="0"/>
                  <a:t>		=	Total number of </a:t>
                </a:r>
                <a:r>
                  <a:rPr lang="en-US" sz="1400" i="1" dirty="0"/>
                  <a:t>through</a:t>
                </a:r>
                <a:r>
                  <a:rPr lang="en-US" sz="1400" dirty="0"/>
                  <a:t> lanes</a:t>
                </a:r>
              </a:p>
              <a:p>
                <a:pPr marL="1033463" indent="-981075">
                  <a:tabLst>
                    <a:tab pos="177800" algn="l"/>
                    <a:tab pos="571500" algn="l"/>
                    <a:tab pos="800100" algn="l"/>
                    <a:tab pos="1028700" algn="l"/>
                    <a:tab pos="1371600" algn="l"/>
                    <a:tab pos="1549400" algn="l"/>
                    <a:tab pos="1828800" algn="l"/>
                    <a:tab pos="2057400" algn="l"/>
                    <a:tab pos="2171700" algn="l"/>
                    <a:tab pos="2463800" algn="l"/>
                    <a:tab pos="2743200" algn="l"/>
                    <a:tab pos="3429000" algn="l"/>
                    <a:tab pos="3771900" algn="l"/>
                    <a:tab pos="4114800" algn="l"/>
                    <a:tab pos="4457700" algn="l"/>
                    <a:tab pos="4800600" algn="l"/>
                    <a:tab pos="5143500" algn="l"/>
                    <a:tab pos="5486400" algn="l"/>
                    <a:tab pos="6007100" algn="l"/>
                  </a:tabLst>
                </a:pPr>
                <a:r>
                  <a:rPr lang="en-US" sz="1400" i="1" dirty="0"/>
                  <a:t>PHF</a:t>
                </a:r>
                <a:r>
                  <a:rPr lang="en-US" sz="1400" dirty="0"/>
                  <a:t>        	=	Peak hour factor </a:t>
                </a:r>
              </a:p>
              <a:p>
                <a:pPr marL="1033463" indent="-981075">
                  <a:tabLst>
                    <a:tab pos="177800" algn="l"/>
                    <a:tab pos="571500" algn="l"/>
                    <a:tab pos="800100" algn="l"/>
                    <a:tab pos="1028700" algn="l"/>
                    <a:tab pos="1371600" algn="l"/>
                    <a:tab pos="1549400" algn="l"/>
                    <a:tab pos="1828800" algn="l"/>
                    <a:tab pos="2057400" algn="l"/>
                    <a:tab pos="2171700" algn="l"/>
                    <a:tab pos="2463800" algn="l"/>
                    <a:tab pos="2743200" algn="l"/>
                    <a:tab pos="3429000" algn="l"/>
                    <a:tab pos="3771900" algn="l"/>
                    <a:tab pos="4114800" algn="l"/>
                    <a:tab pos="4457700" algn="l"/>
                    <a:tab pos="4800600" algn="l"/>
                    <a:tab pos="5143500" algn="l"/>
                    <a:tab pos="5486400" algn="l"/>
                    <a:tab pos="6007100" algn="l"/>
                  </a:tabLst>
                </a:pPr>
                <a:r>
                  <a:rPr lang="en-US" sz="1400" dirty="0"/>
                  <a:t>	</a:t>
                </a:r>
                <a:r>
                  <a:rPr lang="en-US" sz="1400" i="1" dirty="0"/>
                  <a:t>Fs</a:t>
                </a:r>
                <a:r>
                  <a:rPr lang="en-US" sz="1400" dirty="0"/>
                  <a:t>		=	Effective speed factor  =</a:t>
                </a:r>
                <a14:m>
                  <m:oMath xmlns:m="http://schemas.openxmlformats.org/officeDocument/2006/math">
                    <m:r>
                      <a:rPr lang="en-US" sz="1400" b="0" i="1" smtClean="0">
                        <a:latin typeface="Cambria Math"/>
                      </a:rPr>
                      <m:t>1.12 </m:t>
                    </m:r>
                    <m:func>
                      <m:funcPr>
                        <m:ctrlPr>
                          <a:rPr lang="en-US" sz="1400" b="0" i="1" smtClean="0">
                            <a:latin typeface="Cambria Math" panose="02040503050406030204" pitchFamily="18" charset="0"/>
                          </a:rPr>
                        </m:ctrlPr>
                      </m:funcPr>
                      <m:fName>
                        <m:r>
                          <m:rPr>
                            <m:sty m:val="p"/>
                          </m:rPr>
                          <a:rPr lang="en-US" sz="1400" b="0" i="0" smtClean="0">
                            <a:latin typeface="Cambria Math"/>
                          </a:rPr>
                          <m:t>ln</m:t>
                        </m:r>
                      </m:fName>
                      <m:e>
                        <m:d>
                          <m:dPr>
                            <m:ctrlPr>
                              <a:rPr lang="en-US" sz="1400" b="0" i="1" smtClean="0">
                                <a:latin typeface="Cambria Math" panose="02040503050406030204" pitchFamily="18" charset="0"/>
                              </a:rPr>
                            </m:ctrlPr>
                          </m:dPr>
                          <m:e>
                            <m:r>
                              <a:rPr lang="en-US" sz="1400" b="0" i="1" smtClean="0">
                                <a:latin typeface="Cambria Math"/>
                              </a:rPr>
                              <m:t>𝑆</m:t>
                            </m:r>
                            <m:r>
                              <a:rPr lang="en-US" sz="1400" b="0" i="1" smtClean="0">
                                <a:latin typeface="Cambria Math"/>
                              </a:rPr>
                              <m:t>−20</m:t>
                            </m:r>
                          </m:e>
                        </m:d>
                      </m:e>
                    </m:func>
                    <m:r>
                      <a:rPr lang="en-US" sz="1400" b="0" i="1" smtClean="0">
                        <a:latin typeface="Cambria Math"/>
                      </a:rPr>
                      <m:t>+0.81</m:t>
                    </m:r>
                  </m:oMath>
                </a14:m>
                <a:r>
                  <a:rPr lang="en-US" sz="1400" dirty="0"/>
                  <a:t>;  where S is the posted speed limit</a:t>
                </a:r>
              </a:p>
              <a:p>
                <a:pPr marL="1033463" indent="-981075">
                  <a:tabLst>
                    <a:tab pos="177800" algn="l"/>
                    <a:tab pos="571500" algn="l"/>
                    <a:tab pos="800100" algn="l"/>
                    <a:tab pos="1028700" algn="l"/>
                    <a:tab pos="1371600" algn="l"/>
                    <a:tab pos="1549400" algn="l"/>
                    <a:tab pos="1828800" algn="l"/>
                    <a:tab pos="2057400" algn="l"/>
                    <a:tab pos="2171700" algn="l"/>
                    <a:tab pos="2463800" algn="l"/>
                    <a:tab pos="2743200" algn="l"/>
                    <a:tab pos="3429000" algn="l"/>
                    <a:tab pos="3771900" algn="l"/>
                    <a:tab pos="4114800" algn="l"/>
                    <a:tab pos="4457700" algn="l"/>
                    <a:tab pos="4800600" algn="l"/>
                    <a:tab pos="5143500" algn="l"/>
                    <a:tab pos="5486400" algn="l"/>
                    <a:tab pos="6007100" algn="l"/>
                  </a:tabLst>
                </a:pPr>
                <a:r>
                  <a:rPr lang="en-US" sz="1400" dirty="0"/>
                  <a:t>	</a:t>
                </a:r>
                <a:r>
                  <a:rPr lang="en-US" sz="1400" i="1" dirty="0"/>
                  <a:t>HV</a:t>
                </a:r>
                <a:r>
                  <a:rPr lang="en-US" sz="1400" dirty="0"/>
                  <a:t>		=	% of traffic that is heavy vehicles </a:t>
                </a:r>
              </a:p>
              <a:p>
                <a:pPr marL="1033463" indent="-981075">
                  <a:tabLst>
                    <a:tab pos="177800" algn="l"/>
                    <a:tab pos="571500" algn="l"/>
                    <a:tab pos="800100" algn="l"/>
                    <a:tab pos="1028700" algn="l"/>
                    <a:tab pos="1371600" algn="l"/>
                    <a:tab pos="1549400" algn="l"/>
                    <a:tab pos="1828800" algn="l"/>
                    <a:tab pos="2057400" algn="l"/>
                    <a:tab pos="2171700" algn="l"/>
                    <a:tab pos="2463800" algn="l"/>
                    <a:tab pos="2743200" algn="l"/>
                    <a:tab pos="3429000" algn="l"/>
                    <a:tab pos="3771900" algn="l"/>
                    <a:tab pos="4114800" algn="l"/>
                    <a:tab pos="4457700" algn="l"/>
                    <a:tab pos="4800600" algn="l"/>
                    <a:tab pos="5143500" algn="l"/>
                    <a:tab pos="5486400" algn="l"/>
                    <a:tab pos="6007100" algn="l"/>
                  </a:tabLst>
                </a:pPr>
                <a:r>
                  <a:rPr lang="en-US" sz="1400" dirty="0"/>
                  <a:t>	</a:t>
                </a:r>
                <a:r>
                  <a:rPr lang="en-US" sz="1400" i="1" dirty="0"/>
                  <a:t>PC</a:t>
                </a:r>
                <a:r>
                  <a:rPr lang="en-US" sz="1400" i="1" baseline="-25000" dirty="0"/>
                  <a:t>5</a:t>
                </a:r>
                <a:r>
                  <a:rPr lang="en-US" sz="1400" dirty="0"/>
                  <a:t>		=	FHWA’s five point surface condition rating (3 = default value for good condition)</a:t>
                </a:r>
              </a:p>
              <a:p>
                <a:pPr marL="1033463" indent="-981075">
                  <a:tabLst>
                    <a:tab pos="177800" algn="l"/>
                    <a:tab pos="571500" algn="l"/>
                    <a:tab pos="800100" algn="l"/>
                    <a:tab pos="1028700" algn="l"/>
                    <a:tab pos="1371600" algn="l"/>
                    <a:tab pos="1549400" algn="l"/>
                    <a:tab pos="1828800" algn="l"/>
                    <a:tab pos="2057400" algn="l"/>
                    <a:tab pos="2171700" algn="l"/>
                    <a:tab pos="2463800" algn="l"/>
                    <a:tab pos="2743200" algn="l"/>
                    <a:tab pos="3429000" algn="l"/>
                    <a:tab pos="3771900" algn="l"/>
                    <a:tab pos="4114800" algn="l"/>
                    <a:tab pos="4457700" algn="l"/>
                    <a:tab pos="4800600" algn="l"/>
                    <a:tab pos="5143500" algn="l"/>
                    <a:tab pos="5486400" algn="l"/>
                    <a:tab pos="6007100" algn="l"/>
                  </a:tabLst>
                </a:pPr>
                <a:r>
                  <a:rPr lang="en-US" sz="1400" dirty="0"/>
                  <a:t>	</a:t>
                </a:r>
                <a:r>
                  <a:rPr lang="en-US" sz="1400" i="1" dirty="0"/>
                  <a:t>W</a:t>
                </a:r>
                <a:r>
                  <a:rPr lang="en-US" sz="1400" i="1" baseline="-25000" dirty="0"/>
                  <a:t>e</a:t>
                </a:r>
                <a:r>
                  <a:rPr lang="en-US" sz="1400" dirty="0"/>
                  <a:t>		=	Average effective width of outside through lane (if no on-street parking and shoulder/ bike lane &lt; 4 ft; if shoulder lane &lt;=4, then add width to width of outside through lane)</a:t>
                </a:r>
              </a:p>
              <a:p>
                <a:pPr>
                  <a:lnSpc>
                    <a:spcPct val="125000"/>
                  </a:lnSpc>
                  <a:tabLst>
                    <a:tab pos="177800" algn="l"/>
                    <a:tab pos="571500" algn="l"/>
                    <a:tab pos="800100" algn="l"/>
                    <a:tab pos="1028700" algn="l"/>
                    <a:tab pos="1371600" algn="l"/>
                    <a:tab pos="1549400" algn="l"/>
                    <a:tab pos="1828800" algn="l"/>
                    <a:tab pos="2057400" algn="l"/>
                    <a:tab pos="2171700" algn="l"/>
                    <a:tab pos="2463800" algn="l"/>
                    <a:tab pos="2743200" algn="l"/>
                    <a:tab pos="3429000" algn="l"/>
                    <a:tab pos="3771900" algn="l"/>
                    <a:tab pos="4114800" algn="l"/>
                    <a:tab pos="4457700" algn="l"/>
                    <a:tab pos="4800600" algn="l"/>
                    <a:tab pos="5143500" algn="l"/>
                    <a:tab pos="5486400" algn="l"/>
                    <a:tab pos="6007100" algn="l"/>
                  </a:tabLst>
                </a:pPr>
                <a:endParaRPr lang="en-US" sz="2400" dirty="0"/>
              </a:p>
            </p:txBody>
          </p:sp>
        </mc:Choice>
        <mc:Fallback xmlns="">
          <p:sp>
            <p:nvSpPr>
              <p:cNvPr id="9" name="Rectangle 2">
                <a:extLst>
                  <a:ext uri="{FF2B5EF4-FFF2-40B4-BE49-F238E27FC236}">
                    <a16:creationId xmlns:a16="http://schemas.microsoft.com/office/drawing/2014/main" id="{76819208-E033-4641-B517-7EFB99CCAB0F}"/>
                  </a:ext>
                </a:extLst>
              </p:cNvPr>
              <p:cNvSpPr>
                <a:spLocks noRot="1" noChangeAspect="1" noMove="1" noResize="1" noEditPoints="1" noAdjustHandles="1" noChangeArrowheads="1" noChangeShapeType="1" noTextEdit="1"/>
              </p:cNvSpPr>
              <p:nvPr/>
            </p:nvSpPr>
            <p:spPr bwMode="auto">
              <a:xfrm>
                <a:off x="359508" y="2701587"/>
                <a:ext cx="7823779" cy="2233561"/>
              </a:xfrm>
              <a:prstGeom prst="rect">
                <a:avLst/>
              </a:prstGeom>
              <a:blipFill>
                <a:blip r:embed="rId5"/>
                <a:stretch>
                  <a:fillRect t="-817"/>
                </a:stretch>
              </a:blipFill>
              <a:ln w="9525">
                <a:noFill/>
                <a:miter lim="800000"/>
                <a:headEnd/>
                <a:tailEnd/>
              </a:ln>
            </p:spPr>
            <p:txBody>
              <a:bodyPr/>
              <a:lstStyle/>
              <a:p>
                <a:r>
                  <a:rPr lang="en-US">
                    <a:noFill/>
                  </a:rPr>
                  <a:t> </a:t>
                </a:r>
              </a:p>
            </p:txBody>
          </p:sp>
        </mc:Fallback>
      </mc:AlternateContent>
      <p:sp>
        <p:nvSpPr>
          <p:cNvPr id="3" name="TextBox 2">
            <a:extLst>
              <a:ext uri="{FF2B5EF4-FFF2-40B4-BE49-F238E27FC236}">
                <a16:creationId xmlns:a16="http://schemas.microsoft.com/office/drawing/2014/main" id="{C6F0B866-5470-4356-9952-AD9386F18562}"/>
              </a:ext>
            </a:extLst>
          </p:cNvPr>
          <p:cNvSpPr txBox="1"/>
          <p:nvPr/>
        </p:nvSpPr>
        <p:spPr>
          <a:xfrm>
            <a:off x="3916279" y="2111542"/>
            <a:ext cx="65" cy="276999"/>
          </a:xfrm>
          <a:prstGeom prst="rect">
            <a:avLst/>
          </a:prstGeom>
          <a:noFill/>
        </p:spPr>
        <p:txBody>
          <a:bodyPr wrap="none" lIns="0" tIns="0" rIns="0" bIns="0" rtlCol="0">
            <a:spAutoFit/>
          </a:bodyPr>
          <a:lstStyle/>
          <a:p>
            <a:endParaRPr lang="en-US" dirty="0"/>
          </a:p>
        </p:txBody>
      </p:sp>
    </p:spTree>
    <p:extLst>
      <p:ext uri="{BB962C8B-B14F-4D97-AF65-F5344CB8AC3E}">
        <p14:creationId xmlns:p14="http://schemas.microsoft.com/office/powerpoint/2010/main" val="3299083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B1D30-8D31-40B7-AD45-C4AECF8C1E73}"/>
              </a:ext>
            </a:extLst>
          </p:cNvPr>
          <p:cNvSpPr>
            <a:spLocks noGrp="1"/>
          </p:cNvSpPr>
          <p:nvPr>
            <p:ph type="title"/>
          </p:nvPr>
        </p:nvSpPr>
        <p:spPr/>
        <p:txBody>
          <a:bodyPr/>
          <a:lstStyle/>
          <a:p>
            <a:r>
              <a:rPr lang="en-US" sz="4400" dirty="0"/>
              <a:t>Bicycle Intersection LOS (</a:t>
            </a:r>
            <a:r>
              <a:rPr lang="en-US" sz="4400" i="1" dirty="0" err="1"/>
              <a:t>ABInt</a:t>
            </a:r>
            <a:r>
              <a:rPr lang="en-US" sz="4400" i="1" dirty="0"/>
              <a:t>)</a:t>
            </a:r>
            <a:endParaRPr lang="en-US" sz="4400" dirty="0"/>
          </a:p>
        </p:txBody>
      </p:sp>
      <p:sp>
        <p:nvSpPr>
          <p:cNvPr id="4" name="Slide Number Placeholder 3">
            <a:extLst>
              <a:ext uri="{FF2B5EF4-FFF2-40B4-BE49-F238E27FC236}">
                <a16:creationId xmlns:a16="http://schemas.microsoft.com/office/drawing/2014/main" id="{6B9BCF99-5C56-41FA-AD09-D38E1D6E1371}"/>
              </a:ext>
            </a:extLst>
          </p:cNvPr>
          <p:cNvSpPr>
            <a:spLocks noGrp="1"/>
          </p:cNvSpPr>
          <p:nvPr>
            <p:ph type="sldNum" sz="quarter" idx="12"/>
          </p:nvPr>
        </p:nvSpPr>
        <p:spPr/>
        <p:txBody>
          <a:bodyPr/>
          <a:lstStyle/>
          <a:p>
            <a:fld id="{588A7B10-5B59-5847-A2D4-DA6B67CC2B64}" type="slidenum">
              <a:rPr lang="en-US" smtClean="0"/>
              <a:t>14</a:t>
            </a:fld>
            <a:endParaRPr lang="en-US"/>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8CE2BCA3-86AD-4E76-8BBE-1F52A97EE31A}"/>
                  </a:ext>
                </a:extLst>
              </p:cNvPr>
              <p:cNvSpPr txBox="1">
                <a:spLocks/>
              </p:cNvSpPr>
              <p:nvPr/>
            </p:nvSpPr>
            <p:spPr>
              <a:xfrm>
                <a:off x="685800" y="1981200"/>
                <a:ext cx="7772400" cy="41148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fontAlgn="auto">
                  <a:spcAft>
                    <a:spcPts val="0"/>
                  </a:spcAft>
                  <a:buFont typeface="Arial"/>
                  <a:buNone/>
                </a:pPr>
                <a14:m>
                  <m:oMathPara xmlns:m="http://schemas.openxmlformats.org/officeDocument/2006/math">
                    <m:oMathParaPr>
                      <m:jc m:val="centerGroup"/>
                    </m:oMathParaPr>
                    <m:oMath xmlns:m="http://schemas.openxmlformats.org/officeDocument/2006/math">
                      <m:r>
                        <a:rPr lang="en-US" sz="1800" i="1" smtClean="0">
                          <a:latin typeface="Cambria Math"/>
                        </a:rPr>
                        <m:t>−0.2144</m:t>
                      </m:r>
                      <m:r>
                        <a:rPr lang="en-US" sz="1800" i="1" smtClean="0">
                          <a:latin typeface="Cambria Math"/>
                        </a:rPr>
                        <m:t>𝑊𝑡</m:t>
                      </m:r>
                      <m:r>
                        <a:rPr lang="en-US" sz="1800" i="1" smtClean="0">
                          <a:latin typeface="Cambria Math"/>
                        </a:rPr>
                        <m:t>+0.0153</m:t>
                      </m:r>
                      <m:r>
                        <a:rPr lang="en-US" sz="1800" i="1" smtClean="0">
                          <a:latin typeface="Cambria Math"/>
                        </a:rPr>
                        <m:t>𝐶𝐷</m:t>
                      </m:r>
                      <m:r>
                        <a:rPr lang="en-US" sz="1800" i="1" smtClean="0">
                          <a:latin typeface="Cambria Math"/>
                        </a:rPr>
                        <m:t>+0.0066</m:t>
                      </m:r>
                      <m:d>
                        <m:dPr>
                          <m:ctrlPr>
                            <a:rPr lang="en-US" sz="1800" i="1" smtClean="0">
                              <a:latin typeface="Cambria Math" panose="02040503050406030204" pitchFamily="18" charset="0"/>
                            </a:rPr>
                          </m:ctrlPr>
                        </m:dPr>
                        <m:e>
                          <m:f>
                            <m:fPr>
                              <m:ctrlPr>
                                <a:rPr lang="en-US" sz="1800" i="1" smtClean="0">
                                  <a:latin typeface="Cambria Math" panose="02040503050406030204" pitchFamily="18" charset="0"/>
                                </a:rPr>
                              </m:ctrlPr>
                            </m:fPr>
                            <m:num>
                              <m:r>
                                <a:rPr lang="en-US" sz="1800" i="1">
                                  <a:latin typeface="Cambria Math"/>
                                </a:rPr>
                                <m:t>𝑉𝑜𝑙</m:t>
                              </m:r>
                              <m:r>
                                <a:rPr lang="en-US" sz="1800" i="1">
                                  <a:latin typeface="Cambria Math"/>
                                </a:rPr>
                                <m:t>15</m:t>
                              </m:r>
                            </m:num>
                            <m:den>
                              <m:r>
                                <a:rPr lang="en-US" sz="1800" i="1" smtClean="0">
                                  <a:latin typeface="Cambria Math"/>
                                </a:rPr>
                                <m:t>𝐿</m:t>
                              </m:r>
                            </m:den>
                          </m:f>
                        </m:e>
                      </m:d>
                      <m:r>
                        <a:rPr lang="en-US" sz="1800" smtClean="0">
                          <a:latin typeface="Cambria Math"/>
                        </a:rPr>
                        <m:t>+4.1324 </m:t>
                      </m:r>
                    </m:oMath>
                  </m:oMathPara>
                </a14:m>
                <a:endParaRPr lang="en-US" sz="1800" dirty="0"/>
              </a:p>
              <a:p>
                <a:pPr marL="573088" indent="0" fontAlgn="auto">
                  <a:spcAft>
                    <a:spcPts val="0"/>
                  </a:spcAft>
                  <a:buFont typeface="Arial"/>
                  <a:buNone/>
                </a:pPr>
                <a:r>
                  <a:rPr lang="en-US" sz="1800" i="1" dirty="0" err="1"/>
                  <a:t>Wt</a:t>
                </a:r>
                <a:r>
                  <a:rPr lang="en-US" sz="1800" dirty="0"/>
                  <a:t> = 	Total width of outside through lane and bike lane (if present)</a:t>
                </a:r>
              </a:p>
              <a:p>
                <a:pPr marL="576263" indent="0" fontAlgn="auto">
                  <a:spcAft>
                    <a:spcPts val="0"/>
                  </a:spcAft>
                  <a:buFont typeface="Arial"/>
                  <a:buNone/>
                </a:pPr>
                <a:r>
                  <a:rPr lang="en-US" sz="1800" i="1" dirty="0"/>
                  <a:t>CD</a:t>
                </a:r>
                <a:r>
                  <a:rPr lang="en-US" sz="1800" dirty="0"/>
                  <a:t> = 	Crossing distance, the width of the side street (including 			auxiliary lanes and median)</a:t>
                </a:r>
              </a:p>
              <a:p>
                <a:pPr marL="576263" indent="0" fontAlgn="auto">
                  <a:spcAft>
                    <a:spcPts val="0"/>
                  </a:spcAft>
                  <a:buFont typeface="Arial"/>
                  <a:buNone/>
                </a:pPr>
                <a:r>
                  <a:rPr lang="en-US" sz="1800" i="1" dirty="0"/>
                  <a:t>Vol15</a:t>
                </a:r>
                <a:r>
                  <a:rPr lang="en-US" sz="1800" dirty="0"/>
                  <a:t> = Volume of directional traffic during a 15-minute period</a:t>
                </a:r>
              </a:p>
              <a:p>
                <a:pPr marL="576263" indent="0" fontAlgn="auto">
                  <a:spcAft>
                    <a:spcPts val="0"/>
                  </a:spcAft>
                  <a:buFont typeface="Arial"/>
                  <a:buNone/>
                </a:pPr>
                <a:r>
                  <a:rPr lang="en-US" sz="1800" i="1" dirty="0"/>
                  <a:t>L</a:t>
                </a:r>
                <a:r>
                  <a:rPr lang="en-US" sz="1800" dirty="0"/>
                  <a:t> = 	Total number of through lanes on the approach to the 				intersection</a:t>
                </a:r>
              </a:p>
            </p:txBody>
          </p:sp>
        </mc:Choice>
        <mc:Fallback xmlns="">
          <p:sp>
            <p:nvSpPr>
              <p:cNvPr id="5" name="Content Placeholder 2">
                <a:extLst>
                  <a:ext uri="{FF2B5EF4-FFF2-40B4-BE49-F238E27FC236}">
                    <a16:creationId xmlns:a16="http://schemas.microsoft.com/office/drawing/2014/main" id="{8CE2BCA3-86AD-4E76-8BBE-1F52A97EE31A}"/>
                  </a:ext>
                </a:extLst>
              </p:cNvPr>
              <p:cNvSpPr txBox="1">
                <a:spLocks noRot="1" noChangeAspect="1" noMove="1" noResize="1" noEditPoints="1" noAdjustHandles="1" noChangeArrowheads="1" noChangeShapeType="1" noTextEdit="1"/>
              </p:cNvSpPr>
              <p:nvPr/>
            </p:nvSpPr>
            <p:spPr>
              <a:xfrm>
                <a:off x="685800" y="1981200"/>
                <a:ext cx="7772400" cy="4114800"/>
              </a:xfrm>
              <a:prstGeom prst="rect">
                <a:avLst/>
              </a:prstGeom>
              <a:blipFill>
                <a:blip r:embed="rId3"/>
                <a:stretch>
                  <a:fillRect/>
                </a:stretch>
              </a:blipFill>
            </p:spPr>
            <p:txBody>
              <a:bodyPr/>
              <a:lstStyle/>
              <a:p>
                <a:r>
                  <a:rPr lang="en-US">
                    <a:noFill/>
                  </a:rPr>
                  <a:t> </a:t>
                </a:r>
              </a:p>
            </p:txBody>
          </p:sp>
        </mc:Fallback>
      </mc:AlternateContent>
      <p:pic>
        <p:nvPicPr>
          <p:cNvPr id="6" name="Picture 2" descr="HCM BLOS linear regression model: 𝐿𝑂𝑆=0.2(𝐴𝐵𝑆𝑒𝑔)+0.03(𝑒^𝐴𝐵𝐼𝑛𝑡 )+0.05(𝐶𝑓𝑙𝑡)+140. The variable &quot;ABInt&quot; is highlighted in a box. ">
            <a:extLst>
              <a:ext uri="{FF2B5EF4-FFF2-40B4-BE49-F238E27FC236}">
                <a16:creationId xmlns:a16="http://schemas.microsoft.com/office/drawing/2014/main" id="{11930B8B-C8CE-4125-B099-1FF3C7FD9520}"/>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28600" y="1482811"/>
            <a:ext cx="5628586" cy="258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a:extLst>
              <a:ext uri="{FF2B5EF4-FFF2-40B4-BE49-F238E27FC236}">
                <a16:creationId xmlns:a16="http://schemas.microsoft.com/office/drawing/2014/main" id="{8677BC00-6566-4BFA-A707-18D0D1B30FFB}"/>
              </a:ext>
            </a:extLst>
          </p:cNvPr>
          <p:cNvSpPr/>
          <p:nvPr/>
        </p:nvSpPr>
        <p:spPr bwMode="auto">
          <a:xfrm>
            <a:off x="3155092" y="1399424"/>
            <a:ext cx="632254" cy="42545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Calibri" pitchFamily="34" charset="0"/>
            </a:endParaRPr>
          </a:p>
        </p:txBody>
      </p:sp>
      <p:sp>
        <p:nvSpPr>
          <p:cNvPr id="8" name="Down Arrow 8">
            <a:extLst>
              <a:ext uri="{FF2B5EF4-FFF2-40B4-BE49-F238E27FC236}">
                <a16:creationId xmlns:a16="http://schemas.microsoft.com/office/drawing/2014/main" id="{D1B2E3F5-448E-4DEE-B11A-3444A09DD177}"/>
              </a:ext>
            </a:extLst>
          </p:cNvPr>
          <p:cNvSpPr/>
          <p:nvPr/>
        </p:nvSpPr>
        <p:spPr bwMode="auto">
          <a:xfrm>
            <a:off x="3375969" y="1864359"/>
            <a:ext cx="190500" cy="233682"/>
          </a:xfrm>
          <a:prstGeom prst="downArrow">
            <a:avLst/>
          </a:prstGeom>
          <a:solidFill>
            <a:schemeClr val="tx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Calibri" pitchFamily="34" charset="0"/>
            </a:endParaRPr>
          </a:p>
        </p:txBody>
      </p:sp>
    </p:spTree>
    <p:extLst>
      <p:ext uri="{BB962C8B-B14F-4D97-AF65-F5344CB8AC3E}">
        <p14:creationId xmlns:p14="http://schemas.microsoft.com/office/powerpoint/2010/main" val="2601107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1E6E00A-5740-46FB-9052-9B7DD31E6951}"/>
              </a:ext>
            </a:extLst>
          </p:cNvPr>
          <p:cNvSpPr>
            <a:spLocks noGrp="1"/>
          </p:cNvSpPr>
          <p:nvPr>
            <p:ph type="sldNum" sz="quarter" idx="12"/>
          </p:nvPr>
        </p:nvSpPr>
        <p:spPr/>
        <p:txBody>
          <a:bodyPr/>
          <a:lstStyle/>
          <a:p>
            <a:fld id="{588A7B10-5B59-5847-A2D4-DA6B67CC2B64}" type="slidenum">
              <a:rPr lang="en-US" smtClean="0"/>
              <a:t>15</a:t>
            </a:fld>
            <a:endParaRPr lang="en-US"/>
          </a:p>
        </p:txBody>
      </p:sp>
      <p:pic>
        <p:nvPicPr>
          <p:cNvPr id="4" name="Picture 3" descr="Map of Spartanburg, SC, with a BLOS measure applied to the arterial and collector streets">
            <a:extLst>
              <a:ext uri="{FF2B5EF4-FFF2-40B4-BE49-F238E27FC236}">
                <a16:creationId xmlns:a16="http://schemas.microsoft.com/office/drawing/2014/main" id="{5C924781-0B8C-4219-A456-FBDCAF103EAB}"/>
              </a:ext>
            </a:extLst>
          </p:cNvPr>
          <p:cNvPicPr>
            <a:picLocks noChangeAspect="1"/>
          </p:cNvPicPr>
          <p:nvPr/>
        </p:nvPicPr>
        <p:blipFill>
          <a:blip r:embed="rId3"/>
          <a:stretch>
            <a:fillRect/>
          </a:stretch>
        </p:blipFill>
        <p:spPr>
          <a:xfrm>
            <a:off x="378941" y="-9696"/>
            <a:ext cx="7636414" cy="5153196"/>
          </a:xfrm>
          <a:prstGeom prst="rect">
            <a:avLst/>
          </a:prstGeom>
        </p:spPr>
      </p:pic>
      <p:sp>
        <p:nvSpPr>
          <p:cNvPr id="5" name="TextBox 4">
            <a:extLst>
              <a:ext uri="{FF2B5EF4-FFF2-40B4-BE49-F238E27FC236}">
                <a16:creationId xmlns:a16="http://schemas.microsoft.com/office/drawing/2014/main" id="{994A7D8E-49BF-4239-933F-6B51BF4F1140}"/>
              </a:ext>
            </a:extLst>
          </p:cNvPr>
          <p:cNvSpPr txBox="1"/>
          <p:nvPr/>
        </p:nvSpPr>
        <p:spPr>
          <a:xfrm rot="16200000">
            <a:off x="6545552" y="3445039"/>
            <a:ext cx="3135312" cy="261610"/>
          </a:xfrm>
          <a:prstGeom prst="rect">
            <a:avLst/>
          </a:prstGeom>
          <a:noFill/>
        </p:spPr>
        <p:txBody>
          <a:bodyPr wrap="square" rtlCol="0">
            <a:spAutoFit/>
          </a:bodyPr>
          <a:lstStyle/>
          <a:p>
            <a:r>
              <a:rPr lang="en-US" sz="1050" i="1" dirty="0"/>
              <a:t>City of Spartanburg, SC, via FHWA</a:t>
            </a:r>
          </a:p>
        </p:txBody>
      </p:sp>
    </p:spTree>
    <p:extLst>
      <p:ext uri="{BB962C8B-B14F-4D97-AF65-F5344CB8AC3E}">
        <p14:creationId xmlns:p14="http://schemas.microsoft.com/office/powerpoint/2010/main" val="15993329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6410D-BB61-4801-8673-7D3F8D9CA19B}"/>
              </a:ext>
            </a:extLst>
          </p:cNvPr>
          <p:cNvSpPr>
            <a:spLocks noGrp="1"/>
          </p:cNvSpPr>
          <p:nvPr>
            <p:ph type="title"/>
          </p:nvPr>
        </p:nvSpPr>
        <p:spPr/>
        <p:txBody>
          <a:bodyPr/>
          <a:lstStyle/>
          <a:p>
            <a:r>
              <a:rPr lang="en-US" sz="4000" dirty="0"/>
              <a:t>Pedestrian Level of Service (PLOS)</a:t>
            </a:r>
          </a:p>
        </p:txBody>
      </p:sp>
      <p:sp>
        <p:nvSpPr>
          <p:cNvPr id="3" name="Content Placeholder 2">
            <a:extLst>
              <a:ext uri="{FF2B5EF4-FFF2-40B4-BE49-F238E27FC236}">
                <a16:creationId xmlns:a16="http://schemas.microsoft.com/office/drawing/2014/main" id="{FE119C84-D3CB-43E3-B943-1961A1629B0C}"/>
              </a:ext>
            </a:extLst>
          </p:cNvPr>
          <p:cNvSpPr>
            <a:spLocks noGrp="1"/>
          </p:cNvSpPr>
          <p:nvPr>
            <p:ph idx="1"/>
          </p:nvPr>
        </p:nvSpPr>
        <p:spPr/>
        <p:txBody>
          <a:bodyPr/>
          <a:lstStyle/>
          <a:p>
            <a:r>
              <a:rPr lang="en-US" dirty="0"/>
              <a:t>Indicates the level to which the infrastructure supports pedestrian travel, and how well pedestrian travel interacts with other modes. </a:t>
            </a:r>
          </a:p>
          <a:p>
            <a:r>
              <a:rPr lang="en-US" dirty="0"/>
              <a:t>Caveats</a:t>
            </a:r>
          </a:p>
          <a:p>
            <a:pPr lvl="1"/>
            <a:r>
              <a:rPr lang="en-US" dirty="0"/>
              <a:t>Not applicable to local streets, paths, or trails</a:t>
            </a:r>
          </a:p>
          <a:p>
            <a:pPr lvl="1"/>
            <a:r>
              <a:rPr lang="en-US" dirty="0"/>
              <a:t>Low sensitivity to changes in sidewalk width and buffer presence</a:t>
            </a:r>
          </a:p>
        </p:txBody>
      </p:sp>
      <p:sp>
        <p:nvSpPr>
          <p:cNvPr id="4" name="Slide Number Placeholder 3">
            <a:extLst>
              <a:ext uri="{FF2B5EF4-FFF2-40B4-BE49-F238E27FC236}">
                <a16:creationId xmlns:a16="http://schemas.microsoft.com/office/drawing/2014/main" id="{FD17387A-4D3D-4E9F-B085-430D0F6FBB49}"/>
              </a:ext>
            </a:extLst>
          </p:cNvPr>
          <p:cNvSpPr>
            <a:spLocks noGrp="1"/>
          </p:cNvSpPr>
          <p:nvPr>
            <p:ph type="sldNum" sz="quarter" idx="12"/>
          </p:nvPr>
        </p:nvSpPr>
        <p:spPr/>
        <p:txBody>
          <a:bodyPr/>
          <a:lstStyle/>
          <a:p>
            <a:fld id="{588A7B10-5B59-5847-A2D4-DA6B67CC2B64}" type="slidenum">
              <a:rPr lang="en-US" smtClean="0"/>
              <a:t>16</a:t>
            </a:fld>
            <a:endParaRPr lang="en-US"/>
          </a:p>
        </p:txBody>
      </p:sp>
    </p:spTree>
    <p:extLst>
      <p:ext uri="{BB962C8B-B14F-4D97-AF65-F5344CB8AC3E}">
        <p14:creationId xmlns:p14="http://schemas.microsoft.com/office/powerpoint/2010/main" val="42474378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9E9F1-1C1B-4275-99F8-96936780D7A9}"/>
              </a:ext>
            </a:extLst>
          </p:cNvPr>
          <p:cNvSpPr>
            <a:spLocks noGrp="1"/>
          </p:cNvSpPr>
          <p:nvPr>
            <p:ph type="title"/>
          </p:nvPr>
        </p:nvSpPr>
        <p:spPr/>
        <p:txBody>
          <a:bodyPr/>
          <a:lstStyle/>
          <a:p>
            <a:r>
              <a:rPr lang="en-US" dirty="0"/>
              <a:t>PLOS?</a:t>
            </a:r>
          </a:p>
        </p:txBody>
      </p:sp>
      <p:sp>
        <p:nvSpPr>
          <p:cNvPr id="5" name="Slide Number Placeholder 4">
            <a:extLst>
              <a:ext uri="{FF2B5EF4-FFF2-40B4-BE49-F238E27FC236}">
                <a16:creationId xmlns:a16="http://schemas.microsoft.com/office/drawing/2014/main" id="{80580FD5-3277-4581-9D96-9A86B4B80EB2}"/>
              </a:ext>
            </a:extLst>
          </p:cNvPr>
          <p:cNvSpPr>
            <a:spLocks noGrp="1"/>
          </p:cNvSpPr>
          <p:nvPr>
            <p:ph type="sldNum" sz="quarter" idx="12"/>
          </p:nvPr>
        </p:nvSpPr>
        <p:spPr/>
        <p:txBody>
          <a:bodyPr/>
          <a:lstStyle/>
          <a:p>
            <a:fld id="{588A7B10-5B59-5847-A2D4-DA6B67CC2B64}" type="slidenum">
              <a:rPr lang="en-US" smtClean="0"/>
              <a:t>17</a:t>
            </a:fld>
            <a:endParaRPr lang="en-US"/>
          </a:p>
        </p:txBody>
      </p:sp>
      <p:pic>
        <p:nvPicPr>
          <p:cNvPr id="6" name="Picture 15" descr="In the foreground, there is an empty sidewalk. Cars turn at the intersection of a multilane road in the background. ">
            <a:extLst>
              <a:ext uri="{FF2B5EF4-FFF2-40B4-BE49-F238E27FC236}">
                <a16:creationId xmlns:a16="http://schemas.microsoft.com/office/drawing/2014/main" id="{46C63D39-F1C2-4A86-B9DA-E12D61371C71}"/>
              </a:ext>
            </a:extLst>
          </p:cNvPr>
          <p:cNvPicPr>
            <a:picLocks noGrp="1" noChangeAspect="1" noChangeArrowheads="1"/>
          </p:cNvPicPr>
          <p:nvPr>
            <p:ph sz="half" idx="1"/>
          </p:nvPr>
        </p:nvPicPr>
        <p:blipFill>
          <a:blip r:embed="rId3" cstate="email">
            <a:extLst>
              <a:ext uri="{28A0092B-C50C-407E-A947-70E740481C1C}">
                <a14:useLocalDpi xmlns:a14="http://schemas.microsoft.com/office/drawing/2010/main" val="0"/>
              </a:ext>
            </a:extLst>
          </a:blip>
          <a:srcRect b="-331"/>
          <a:stretch>
            <a:fillRect/>
          </a:stretch>
        </p:blipFill>
        <p:spPr>
          <a:xfrm>
            <a:off x="1486814" y="1152525"/>
            <a:ext cx="2599204" cy="3441700"/>
          </a:xfrm>
          <a:prstGeom prst="rect">
            <a:avLst/>
          </a:prstGeom>
          <a:noFill/>
          <a:ln>
            <a:solidFill>
              <a:schemeClr val="tx1"/>
            </a:solidFill>
          </a:ln>
        </p:spPr>
      </p:pic>
      <p:pic>
        <p:nvPicPr>
          <p:cNvPr id="7" name="Picture 17" descr="Two woman push children in strollers down a sidewalk full of pedestrians ">
            <a:extLst>
              <a:ext uri="{FF2B5EF4-FFF2-40B4-BE49-F238E27FC236}">
                <a16:creationId xmlns:a16="http://schemas.microsoft.com/office/drawing/2014/main" id="{0A98286F-CC7E-40B8-9E94-B105BA864725}"/>
              </a:ext>
            </a:extLst>
          </p:cNvPr>
          <p:cNvPicPr>
            <a:picLocks noGrp="1" noChangeAspect="1" noChangeArrowheads="1"/>
          </p:cNvPicPr>
          <p:nvPr>
            <p:ph sz="half" idx="2"/>
          </p:nvPr>
        </p:nvPicPr>
        <p:blipFill>
          <a:blip r:embed="rId4"/>
          <a:srcRect/>
          <a:stretch/>
        </p:blipFill>
        <p:spPr>
          <a:xfrm>
            <a:off x="4398957" y="1153468"/>
            <a:ext cx="2579400" cy="3439814"/>
          </a:xfrm>
          <a:prstGeom prst="rect">
            <a:avLst/>
          </a:prstGeom>
          <a:noFill/>
          <a:ln>
            <a:solidFill>
              <a:schemeClr val="tx1"/>
            </a:solidFill>
          </a:ln>
        </p:spPr>
      </p:pic>
      <p:sp>
        <p:nvSpPr>
          <p:cNvPr id="8" name="TextBox 7">
            <a:extLst>
              <a:ext uri="{FF2B5EF4-FFF2-40B4-BE49-F238E27FC236}">
                <a16:creationId xmlns:a16="http://schemas.microsoft.com/office/drawing/2014/main" id="{CC7D3A38-C9B9-42EA-9044-6C27E449130F}"/>
              </a:ext>
            </a:extLst>
          </p:cNvPr>
          <p:cNvSpPr txBox="1"/>
          <p:nvPr/>
        </p:nvSpPr>
        <p:spPr>
          <a:xfrm>
            <a:off x="1034196" y="4594225"/>
            <a:ext cx="3135312" cy="261610"/>
          </a:xfrm>
          <a:prstGeom prst="rect">
            <a:avLst/>
          </a:prstGeom>
          <a:noFill/>
        </p:spPr>
        <p:txBody>
          <a:bodyPr wrap="square" rtlCol="0">
            <a:spAutoFit/>
          </a:bodyPr>
          <a:lstStyle/>
          <a:p>
            <a:pPr algn="r"/>
            <a:r>
              <a:rPr lang="en-US" sz="1050" i="1" dirty="0"/>
              <a:t>Pedbikeimages.org – Laura Sandt</a:t>
            </a:r>
          </a:p>
        </p:txBody>
      </p:sp>
      <p:sp>
        <p:nvSpPr>
          <p:cNvPr id="9" name="TextBox 8">
            <a:extLst>
              <a:ext uri="{FF2B5EF4-FFF2-40B4-BE49-F238E27FC236}">
                <a16:creationId xmlns:a16="http://schemas.microsoft.com/office/drawing/2014/main" id="{24BED1E4-E534-4547-877D-68C9FF0C770A}"/>
              </a:ext>
            </a:extLst>
          </p:cNvPr>
          <p:cNvSpPr txBox="1"/>
          <p:nvPr/>
        </p:nvSpPr>
        <p:spPr>
          <a:xfrm>
            <a:off x="3843045" y="4594225"/>
            <a:ext cx="3135312" cy="261610"/>
          </a:xfrm>
          <a:prstGeom prst="rect">
            <a:avLst/>
          </a:prstGeom>
          <a:noFill/>
        </p:spPr>
        <p:txBody>
          <a:bodyPr wrap="square" rtlCol="0">
            <a:spAutoFit/>
          </a:bodyPr>
          <a:lstStyle/>
          <a:p>
            <a:pPr algn="r"/>
            <a:r>
              <a:rPr lang="en-US" sz="1050" i="1" dirty="0"/>
              <a:t>Pedbikeimages.org – Dan Burden</a:t>
            </a:r>
          </a:p>
        </p:txBody>
      </p:sp>
    </p:spTree>
    <p:extLst>
      <p:ext uri="{BB962C8B-B14F-4D97-AF65-F5344CB8AC3E}">
        <p14:creationId xmlns:p14="http://schemas.microsoft.com/office/powerpoint/2010/main" val="17182408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CC125-5C0B-4B18-AD2B-4D6425949B94}"/>
              </a:ext>
            </a:extLst>
          </p:cNvPr>
          <p:cNvSpPr>
            <a:spLocks noGrp="1"/>
          </p:cNvSpPr>
          <p:nvPr>
            <p:ph type="title"/>
          </p:nvPr>
        </p:nvSpPr>
        <p:spPr>
          <a:xfrm>
            <a:off x="742156" y="3875970"/>
            <a:ext cx="7659687" cy="876300"/>
          </a:xfrm>
        </p:spPr>
        <p:txBody>
          <a:bodyPr/>
          <a:lstStyle/>
          <a:p>
            <a:r>
              <a:rPr lang="en-US" dirty="0"/>
              <a:t>Methods and Measures for Network Analysis</a:t>
            </a:r>
          </a:p>
        </p:txBody>
      </p:sp>
      <p:sp>
        <p:nvSpPr>
          <p:cNvPr id="4" name="Slide Number Placeholder 3">
            <a:extLst>
              <a:ext uri="{FF2B5EF4-FFF2-40B4-BE49-F238E27FC236}">
                <a16:creationId xmlns:a16="http://schemas.microsoft.com/office/drawing/2014/main" id="{C2E05354-8EE4-4666-8160-38F347A6281D}"/>
              </a:ext>
            </a:extLst>
          </p:cNvPr>
          <p:cNvSpPr>
            <a:spLocks noGrp="1"/>
          </p:cNvSpPr>
          <p:nvPr>
            <p:ph type="sldNum" sz="quarter" idx="12"/>
          </p:nvPr>
        </p:nvSpPr>
        <p:spPr/>
        <p:txBody>
          <a:bodyPr/>
          <a:lstStyle/>
          <a:p>
            <a:fld id="{588A7B10-5B59-5847-A2D4-DA6B67CC2B64}" type="slidenum">
              <a:rPr lang="en-US" smtClean="0"/>
              <a:t>18</a:t>
            </a:fld>
            <a:endParaRPr lang="en-US"/>
          </a:p>
        </p:txBody>
      </p:sp>
    </p:spTree>
    <p:extLst>
      <p:ext uri="{BB962C8B-B14F-4D97-AF65-F5344CB8AC3E}">
        <p14:creationId xmlns:p14="http://schemas.microsoft.com/office/powerpoint/2010/main" val="19563528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FFC21-D3CE-4297-99BE-54EB8D3932C2}"/>
              </a:ext>
            </a:extLst>
          </p:cNvPr>
          <p:cNvSpPr>
            <a:spLocks noGrp="1"/>
          </p:cNvSpPr>
          <p:nvPr>
            <p:ph type="title"/>
          </p:nvPr>
        </p:nvSpPr>
        <p:spPr/>
        <p:txBody>
          <a:bodyPr/>
          <a:lstStyle/>
          <a:p>
            <a:r>
              <a:rPr lang="en-US" dirty="0"/>
              <a:t>Five Step Analysis Process</a:t>
            </a:r>
          </a:p>
        </p:txBody>
      </p:sp>
      <p:sp>
        <p:nvSpPr>
          <p:cNvPr id="4" name="Slide Number Placeholder 3">
            <a:extLst>
              <a:ext uri="{FF2B5EF4-FFF2-40B4-BE49-F238E27FC236}">
                <a16:creationId xmlns:a16="http://schemas.microsoft.com/office/drawing/2014/main" id="{A10362A7-079C-45BD-9771-3FC6DFFBD08F}"/>
              </a:ext>
            </a:extLst>
          </p:cNvPr>
          <p:cNvSpPr>
            <a:spLocks noGrp="1"/>
          </p:cNvSpPr>
          <p:nvPr>
            <p:ph type="sldNum" sz="quarter" idx="12"/>
          </p:nvPr>
        </p:nvSpPr>
        <p:spPr/>
        <p:txBody>
          <a:bodyPr/>
          <a:lstStyle/>
          <a:p>
            <a:fld id="{588A7B10-5B59-5847-A2D4-DA6B67CC2B64}" type="slidenum">
              <a:rPr lang="en-US" smtClean="0"/>
              <a:t>19</a:t>
            </a:fld>
            <a:endParaRPr lang="en-US"/>
          </a:p>
        </p:txBody>
      </p:sp>
      <p:pic>
        <p:nvPicPr>
          <p:cNvPr id="5" name="Picture 4" descr="This figure lists five sequential stages of the connectivity analysis process. 1. Identify the planning context: Clarify the purpose of the analysis, the decision(s) it will support, and the planning processes it will inform. 2. Define the analysis method: Decide which method(s) and measures are best suited to the purpose of the analysis and can make productive use of available resources. 3. Assemble data: Define the base network and assemble facility attribute and other relevant data. 4. Compute metrics: Run the analysis to calculate connectivity for selected links, routes, and areas. 5. Package results: Develop overlays, visualizations, and other presentation materials to support the decision-making process">
            <a:extLst>
              <a:ext uri="{FF2B5EF4-FFF2-40B4-BE49-F238E27FC236}">
                <a16:creationId xmlns:a16="http://schemas.microsoft.com/office/drawing/2014/main" id="{0A111570-90C6-4DFB-9783-0BAB5C9BB2D5}"/>
              </a:ext>
            </a:extLst>
          </p:cNvPr>
          <p:cNvPicPr>
            <a:picLocks noChangeAspect="1"/>
          </p:cNvPicPr>
          <p:nvPr/>
        </p:nvPicPr>
        <p:blipFill>
          <a:blip r:embed="rId3"/>
          <a:stretch>
            <a:fillRect/>
          </a:stretch>
        </p:blipFill>
        <p:spPr>
          <a:xfrm>
            <a:off x="502507" y="1197946"/>
            <a:ext cx="7545860" cy="3653103"/>
          </a:xfrm>
          <a:prstGeom prst="rect">
            <a:avLst/>
          </a:prstGeom>
        </p:spPr>
      </p:pic>
    </p:spTree>
    <p:extLst>
      <p:ext uri="{BB962C8B-B14F-4D97-AF65-F5344CB8AC3E}">
        <p14:creationId xmlns:p14="http://schemas.microsoft.com/office/powerpoint/2010/main" val="3358894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E54C-B384-49B9-A22B-AD5AA0346E64}"/>
              </a:ext>
            </a:extLst>
          </p:cNvPr>
          <p:cNvSpPr>
            <a:spLocks noGrp="1"/>
          </p:cNvSpPr>
          <p:nvPr>
            <p:ph type="title"/>
          </p:nvPr>
        </p:nvSpPr>
        <p:spPr/>
        <p:txBody>
          <a:bodyPr/>
          <a:lstStyle/>
          <a:p>
            <a:r>
              <a:rPr lang="en-US" dirty="0"/>
              <a:t>Module Outline</a:t>
            </a:r>
          </a:p>
        </p:txBody>
      </p:sp>
      <p:sp>
        <p:nvSpPr>
          <p:cNvPr id="3" name="Content Placeholder 2">
            <a:extLst>
              <a:ext uri="{FF2B5EF4-FFF2-40B4-BE49-F238E27FC236}">
                <a16:creationId xmlns:a16="http://schemas.microsoft.com/office/drawing/2014/main" id="{67BBDB84-153A-4138-8EC9-15DD339D07FF}"/>
              </a:ext>
            </a:extLst>
          </p:cNvPr>
          <p:cNvSpPr>
            <a:spLocks noGrp="1"/>
          </p:cNvSpPr>
          <p:nvPr>
            <p:ph idx="1"/>
          </p:nvPr>
        </p:nvSpPr>
        <p:spPr/>
        <p:txBody>
          <a:bodyPr/>
          <a:lstStyle/>
          <a:p>
            <a:pPr lvl="0"/>
            <a:r>
              <a:rPr lang="en-US" dirty="0"/>
              <a:t>Network analysis and the planning process</a:t>
            </a:r>
          </a:p>
          <a:p>
            <a:pPr lvl="0"/>
            <a:r>
              <a:rPr lang="en-US" dirty="0"/>
              <a:t>Level of service</a:t>
            </a:r>
          </a:p>
          <a:p>
            <a:pPr lvl="0"/>
            <a:r>
              <a:rPr lang="en-US" dirty="0"/>
              <a:t>Methods and measures for network analysis</a:t>
            </a:r>
          </a:p>
          <a:p>
            <a:pPr lvl="1"/>
            <a:r>
              <a:rPr lang="en-US" dirty="0"/>
              <a:t>Including Level of Traffic Stress</a:t>
            </a:r>
          </a:p>
          <a:p>
            <a:pPr lvl="0"/>
            <a:r>
              <a:rPr lang="en-US" dirty="0"/>
              <a:t>Examples</a:t>
            </a:r>
          </a:p>
        </p:txBody>
      </p:sp>
      <p:sp>
        <p:nvSpPr>
          <p:cNvPr id="4" name="Slide Number Placeholder 3">
            <a:extLst>
              <a:ext uri="{FF2B5EF4-FFF2-40B4-BE49-F238E27FC236}">
                <a16:creationId xmlns:a16="http://schemas.microsoft.com/office/drawing/2014/main" id="{4A156786-2491-4483-A97B-D955966BE77A}"/>
              </a:ext>
            </a:extLst>
          </p:cNvPr>
          <p:cNvSpPr>
            <a:spLocks noGrp="1"/>
          </p:cNvSpPr>
          <p:nvPr>
            <p:ph type="sldNum" sz="quarter" idx="12"/>
          </p:nvPr>
        </p:nvSpPr>
        <p:spPr/>
        <p:txBody>
          <a:bodyPr/>
          <a:lstStyle/>
          <a:p>
            <a:fld id="{588A7B10-5B59-5847-A2D4-DA6B67CC2B64}" type="slidenum">
              <a:rPr lang="en-US" smtClean="0"/>
              <a:t>2</a:t>
            </a:fld>
            <a:endParaRPr lang="en-US"/>
          </a:p>
        </p:txBody>
      </p:sp>
    </p:spTree>
    <p:extLst>
      <p:ext uri="{BB962C8B-B14F-4D97-AF65-F5344CB8AC3E}">
        <p14:creationId xmlns:p14="http://schemas.microsoft.com/office/powerpoint/2010/main" val="11051330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47497-D4B8-4771-A7FF-CCBF18527208}"/>
              </a:ext>
            </a:extLst>
          </p:cNvPr>
          <p:cNvSpPr>
            <a:spLocks noGrp="1"/>
          </p:cNvSpPr>
          <p:nvPr>
            <p:ph type="title"/>
          </p:nvPr>
        </p:nvSpPr>
        <p:spPr/>
        <p:txBody>
          <a:bodyPr/>
          <a:lstStyle/>
          <a:p>
            <a:r>
              <a:rPr lang="en-US" dirty="0"/>
              <a:t>Network Analysis Methods</a:t>
            </a:r>
          </a:p>
        </p:txBody>
      </p:sp>
      <p:sp>
        <p:nvSpPr>
          <p:cNvPr id="3" name="Content Placeholder 2">
            <a:extLst>
              <a:ext uri="{FF2B5EF4-FFF2-40B4-BE49-F238E27FC236}">
                <a16:creationId xmlns:a16="http://schemas.microsoft.com/office/drawing/2014/main" id="{16006C3F-CF66-4E29-8053-76E43179EE2A}"/>
              </a:ext>
            </a:extLst>
          </p:cNvPr>
          <p:cNvSpPr>
            <a:spLocks noGrp="1"/>
          </p:cNvSpPr>
          <p:nvPr>
            <p:ph idx="1"/>
          </p:nvPr>
        </p:nvSpPr>
        <p:spPr/>
        <p:txBody>
          <a:bodyPr>
            <a:normAutofit/>
          </a:bodyPr>
          <a:lstStyle/>
          <a:p>
            <a:r>
              <a:rPr lang="en-US" sz="2800" dirty="0"/>
              <a:t>Network completeness</a:t>
            </a:r>
          </a:p>
          <a:p>
            <a:r>
              <a:rPr lang="en-US" sz="2800" dirty="0"/>
              <a:t>Network density</a:t>
            </a:r>
          </a:p>
          <a:p>
            <a:r>
              <a:rPr lang="en-US" sz="2800" dirty="0"/>
              <a:t>Route directness</a:t>
            </a:r>
          </a:p>
          <a:p>
            <a:r>
              <a:rPr lang="en-US" sz="2800" dirty="0"/>
              <a:t>Access to destinations</a:t>
            </a:r>
          </a:p>
          <a:p>
            <a:r>
              <a:rPr lang="en-US" sz="2800" dirty="0"/>
              <a:t>Network quality</a:t>
            </a:r>
          </a:p>
        </p:txBody>
      </p:sp>
      <p:sp>
        <p:nvSpPr>
          <p:cNvPr id="4" name="Slide Number Placeholder 3">
            <a:extLst>
              <a:ext uri="{FF2B5EF4-FFF2-40B4-BE49-F238E27FC236}">
                <a16:creationId xmlns:a16="http://schemas.microsoft.com/office/drawing/2014/main" id="{891D4476-DAB5-45BC-969E-FDC9C0F2D5C8}"/>
              </a:ext>
            </a:extLst>
          </p:cNvPr>
          <p:cNvSpPr>
            <a:spLocks noGrp="1"/>
          </p:cNvSpPr>
          <p:nvPr>
            <p:ph type="sldNum" sz="quarter" idx="12"/>
          </p:nvPr>
        </p:nvSpPr>
        <p:spPr/>
        <p:txBody>
          <a:bodyPr/>
          <a:lstStyle/>
          <a:p>
            <a:fld id="{588A7B10-5B59-5847-A2D4-DA6B67CC2B64}" type="slidenum">
              <a:rPr lang="en-US" smtClean="0"/>
              <a:t>20</a:t>
            </a:fld>
            <a:endParaRPr lang="en-US"/>
          </a:p>
        </p:txBody>
      </p:sp>
      <p:cxnSp>
        <p:nvCxnSpPr>
          <p:cNvPr id="5" name="Straight Connector 4">
            <a:extLst>
              <a:ext uri="{FF2B5EF4-FFF2-40B4-BE49-F238E27FC236}">
                <a16:creationId xmlns:a16="http://schemas.microsoft.com/office/drawing/2014/main" id="{016E0492-7DD8-4454-91B3-5440AB9F5BE7}"/>
              </a:ext>
            </a:extLst>
          </p:cNvPr>
          <p:cNvCxnSpPr>
            <a:cxnSpLocks/>
          </p:cNvCxnSpPr>
          <p:nvPr/>
        </p:nvCxnSpPr>
        <p:spPr>
          <a:xfrm>
            <a:off x="4367349" y="1480457"/>
            <a:ext cx="1153885" cy="232229"/>
          </a:xfrm>
          <a:prstGeom prst="line">
            <a:avLst/>
          </a:prstGeom>
          <a:ln w="19050">
            <a:solidFill>
              <a:schemeClr val="accent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C4425465-2D01-40A8-8516-3254B0007043}"/>
              </a:ext>
            </a:extLst>
          </p:cNvPr>
          <p:cNvCxnSpPr>
            <a:cxnSpLocks/>
          </p:cNvCxnSpPr>
          <p:nvPr/>
        </p:nvCxnSpPr>
        <p:spPr>
          <a:xfrm flipV="1">
            <a:off x="3616960" y="1712687"/>
            <a:ext cx="1897017" cy="309153"/>
          </a:xfrm>
          <a:prstGeom prst="line">
            <a:avLst/>
          </a:prstGeom>
          <a:ln w="19050">
            <a:solidFill>
              <a:schemeClr val="accent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901970C-B615-4FA8-BD6C-D904D335B4A1}"/>
              </a:ext>
            </a:extLst>
          </p:cNvPr>
          <p:cNvCxnSpPr>
            <a:cxnSpLocks/>
          </p:cNvCxnSpPr>
          <p:nvPr/>
        </p:nvCxnSpPr>
        <p:spPr>
          <a:xfrm>
            <a:off x="3616960" y="2534377"/>
            <a:ext cx="1897017" cy="153487"/>
          </a:xfrm>
          <a:prstGeom prst="line">
            <a:avLst/>
          </a:prstGeom>
          <a:ln w="19050">
            <a:solidFill>
              <a:schemeClr val="accent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D492209-5BF6-412F-AF79-136EF13C8719}"/>
              </a:ext>
            </a:extLst>
          </p:cNvPr>
          <p:cNvCxnSpPr>
            <a:cxnSpLocks/>
          </p:cNvCxnSpPr>
          <p:nvPr/>
        </p:nvCxnSpPr>
        <p:spPr>
          <a:xfrm flipV="1">
            <a:off x="4367349" y="2687865"/>
            <a:ext cx="1139371" cy="329655"/>
          </a:xfrm>
          <a:prstGeom prst="line">
            <a:avLst/>
          </a:prstGeom>
          <a:ln w="19050">
            <a:solidFill>
              <a:schemeClr val="accent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87E8FD2-4ED4-4E70-9559-84C4382E8CD1}"/>
              </a:ext>
            </a:extLst>
          </p:cNvPr>
          <p:cNvCxnSpPr>
            <a:cxnSpLocks/>
          </p:cNvCxnSpPr>
          <p:nvPr/>
        </p:nvCxnSpPr>
        <p:spPr>
          <a:xfrm>
            <a:off x="3418115" y="3553459"/>
            <a:ext cx="1987005" cy="0"/>
          </a:xfrm>
          <a:prstGeom prst="line">
            <a:avLst/>
          </a:prstGeom>
          <a:ln w="19050">
            <a:solidFill>
              <a:schemeClr val="accent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695DF9B3-AF42-42C8-83C1-CEAF411BA08E}"/>
              </a:ext>
            </a:extLst>
          </p:cNvPr>
          <p:cNvSpPr txBox="1"/>
          <p:nvPr/>
        </p:nvSpPr>
        <p:spPr>
          <a:xfrm>
            <a:off x="5521234" y="1405598"/>
            <a:ext cx="2627086" cy="2862322"/>
          </a:xfrm>
          <a:prstGeom prst="rect">
            <a:avLst/>
          </a:prstGeom>
          <a:noFill/>
        </p:spPr>
        <p:txBody>
          <a:bodyPr wrap="square" rtlCol="0">
            <a:spAutoFit/>
          </a:bodyPr>
          <a:lstStyle/>
          <a:p>
            <a:r>
              <a:rPr lang="en-US" dirty="0">
                <a:solidFill>
                  <a:schemeClr val="tx2"/>
                </a:solidFill>
              </a:rPr>
              <a:t>Relatively easy to calculate</a:t>
            </a:r>
          </a:p>
          <a:p>
            <a:endParaRPr lang="en-US" dirty="0">
              <a:solidFill>
                <a:schemeClr val="tx2"/>
              </a:solidFill>
            </a:endParaRPr>
          </a:p>
          <a:p>
            <a:r>
              <a:rPr lang="en-US" dirty="0">
                <a:solidFill>
                  <a:schemeClr val="tx2"/>
                </a:solidFill>
              </a:rPr>
              <a:t>Requires network path analysis and place data</a:t>
            </a:r>
          </a:p>
          <a:p>
            <a:endParaRPr lang="en-US" dirty="0">
              <a:solidFill>
                <a:schemeClr val="tx2"/>
              </a:solidFill>
            </a:endParaRPr>
          </a:p>
          <a:p>
            <a:r>
              <a:rPr lang="en-US" dirty="0">
                <a:solidFill>
                  <a:schemeClr val="tx2"/>
                </a:solidFill>
              </a:rPr>
              <a:t>Requires more detailed data; could be applied as filter for above analyses</a:t>
            </a:r>
          </a:p>
        </p:txBody>
      </p:sp>
    </p:spTree>
    <p:extLst>
      <p:ext uri="{BB962C8B-B14F-4D97-AF65-F5344CB8AC3E}">
        <p14:creationId xmlns:p14="http://schemas.microsoft.com/office/powerpoint/2010/main" val="23109626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C6ECBC9-B51B-4A07-A45F-841005CE7B91}"/>
              </a:ext>
            </a:extLst>
          </p:cNvPr>
          <p:cNvSpPr>
            <a:spLocks noGrp="1"/>
          </p:cNvSpPr>
          <p:nvPr>
            <p:ph type="title"/>
          </p:nvPr>
        </p:nvSpPr>
        <p:spPr>
          <a:xfrm>
            <a:off x="359508" y="96616"/>
            <a:ext cx="2737375" cy="1121434"/>
          </a:xfrm>
        </p:spPr>
        <p:txBody>
          <a:bodyPr/>
          <a:lstStyle/>
          <a:p>
            <a:r>
              <a:rPr lang="en-US" sz="3200" dirty="0"/>
              <a:t>Network completeness</a:t>
            </a:r>
          </a:p>
        </p:txBody>
      </p:sp>
      <p:sp>
        <p:nvSpPr>
          <p:cNvPr id="8" name="Content Placeholder 7">
            <a:extLst>
              <a:ext uri="{FF2B5EF4-FFF2-40B4-BE49-F238E27FC236}">
                <a16:creationId xmlns:a16="http://schemas.microsoft.com/office/drawing/2014/main" id="{BA8D0F46-FE58-4F8D-8AC5-DD0BCF073D20}"/>
              </a:ext>
            </a:extLst>
          </p:cNvPr>
          <p:cNvSpPr>
            <a:spLocks noGrp="1"/>
          </p:cNvSpPr>
          <p:nvPr>
            <p:ph idx="1"/>
          </p:nvPr>
        </p:nvSpPr>
        <p:spPr>
          <a:xfrm>
            <a:off x="359508" y="1345720"/>
            <a:ext cx="2621563" cy="3454879"/>
          </a:xfrm>
        </p:spPr>
        <p:txBody>
          <a:bodyPr/>
          <a:lstStyle/>
          <a:p>
            <a:r>
              <a:rPr lang="en-US" dirty="0"/>
              <a:t>Presence or absence of sidewalks</a:t>
            </a:r>
          </a:p>
        </p:txBody>
      </p:sp>
      <p:sp>
        <p:nvSpPr>
          <p:cNvPr id="4" name="Slide Number Placeholder 3">
            <a:extLst>
              <a:ext uri="{FF2B5EF4-FFF2-40B4-BE49-F238E27FC236}">
                <a16:creationId xmlns:a16="http://schemas.microsoft.com/office/drawing/2014/main" id="{89E05B58-4FB0-40F3-A0DF-167D7E48522B}"/>
              </a:ext>
            </a:extLst>
          </p:cNvPr>
          <p:cNvSpPr>
            <a:spLocks noGrp="1"/>
          </p:cNvSpPr>
          <p:nvPr>
            <p:ph type="sldNum" sz="quarter" idx="12"/>
          </p:nvPr>
        </p:nvSpPr>
        <p:spPr/>
        <p:txBody>
          <a:bodyPr/>
          <a:lstStyle/>
          <a:p>
            <a:fld id="{588A7B10-5B59-5847-A2D4-DA6B67CC2B64}" type="slidenum">
              <a:rPr lang="en-US" smtClean="0"/>
              <a:t>21</a:t>
            </a:fld>
            <a:endParaRPr lang="en-US"/>
          </a:p>
        </p:txBody>
      </p:sp>
      <p:pic>
        <p:nvPicPr>
          <p:cNvPr id="5" name="Picture 4" descr="A map of Baltimore, Maryland that indicates the presence or absence of sidewalks">
            <a:extLst>
              <a:ext uri="{FF2B5EF4-FFF2-40B4-BE49-F238E27FC236}">
                <a16:creationId xmlns:a16="http://schemas.microsoft.com/office/drawing/2014/main" id="{0B4AEB51-9C5A-4A62-AFC1-33A730D0CE85}"/>
              </a:ext>
            </a:extLst>
          </p:cNvPr>
          <p:cNvPicPr>
            <a:picLocks noChangeAspect="1"/>
          </p:cNvPicPr>
          <p:nvPr/>
        </p:nvPicPr>
        <p:blipFill rotWithShape="1">
          <a:blip r:embed="rId3"/>
          <a:srcRect t="3690" b="3899"/>
          <a:stretch/>
        </p:blipFill>
        <p:spPr>
          <a:xfrm>
            <a:off x="3261218" y="96616"/>
            <a:ext cx="2621563" cy="4950267"/>
          </a:xfrm>
          <a:prstGeom prst="rect">
            <a:avLst/>
          </a:prstGeom>
        </p:spPr>
      </p:pic>
      <p:sp>
        <p:nvSpPr>
          <p:cNvPr id="6" name="TextBox 5">
            <a:extLst>
              <a:ext uri="{FF2B5EF4-FFF2-40B4-BE49-F238E27FC236}">
                <a16:creationId xmlns:a16="http://schemas.microsoft.com/office/drawing/2014/main" id="{35C41F71-DB96-4CBE-A87E-FB0112CBA14F}"/>
              </a:ext>
            </a:extLst>
          </p:cNvPr>
          <p:cNvSpPr txBox="1"/>
          <p:nvPr/>
        </p:nvSpPr>
        <p:spPr>
          <a:xfrm rot="16200000">
            <a:off x="5735459" y="4673640"/>
            <a:ext cx="548561" cy="253916"/>
          </a:xfrm>
          <a:prstGeom prst="rect">
            <a:avLst/>
          </a:prstGeom>
          <a:noFill/>
        </p:spPr>
        <p:txBody>
          <a:bodyPr wrap="square" rtlCol="0">
            <a:spAutoFit/>
          </a:bodyPr>
          <a:lstStyle/>
          <a:p>
            <a:pPr algn="r"/>
            <a:r>
              <a:rPr lang="en-US" sz="1050" i="1" dirty="0"/>
              <a:t>FHWA</a:t>
            </a:r>
          </a:p>
        </p:txBody>
      </p:sp>
      <p:pic>
        <p:nvPicPr>
          <p:cNvPr id="2" name="Picture 1" descr="Legend to a map of Baltimore, Maryland which shows the presence or absence of sidewalks. Red lines indicate &quot;No sidewalks&quot;; green lines indicate &quot;sidewalks on one side&quot;; blue lines indicate &quot;sidewalks both sides&quot;">
            <a:extLst>
              <a:ext uri="{FF2B5EF4-FFF2-40B4-BE49-F238E27FC236}">
                <a16:creationId xmlns:a16="http://schemas.microsoft.com/office/drawing/2014/main" id="{DBCEB21E-0C01-4555-B55B-5E6095EBFD06}"/>
              </a:ext>
            </a:extLst>
          </p:cNvPr>
          <p:cNvPicPr>
            <a:picLocks noChangeAspect="1"/>
          </p:cNvPicPr>
          <p:nvPr/>
        </p:nvPicPr>
        <p:blipFill>
          <a:blip r:embed="rId4"/>
          <a:stretch>
            <a:fillRect/>
          </a:stretch>
        </p:blipFill>
        <p:spPr>
          <a:xfrm>
            <a:off x="5087443" y="141069"/>
            <a:ext cx="2010637" cy="84278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586608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C6ECBC9-B51B-4A07-A45F-841005CE7B91}"/>
              </a:ext>
            </a:extLst>
          </p:cNvPr>
          <p:cNvSpPr>
            <a:spLocks noGrp="1"/>
          </p:cNvSpPr>
          <p:nvPr>
            <p:ph type="title"/>
          </p:nvPr>
        </p:nvSpPr>
        <p:spPr>
          <a:xfrm>
            <a:off x="359508" y="96616"/>
            <a:ext cx="2737375" cy="1121434"/>
          </a:xfrm>
        </p:spPr>
        <p:txBody>
          <a:bodyPr/>
          <a:lstStyle/>
          <a:p>
            <a:r>
              <a:rPr lang="en-US" sz="3200" dirty="0"/>
              <a:t>Network completeness</a:t>
            </a:r>
          </a:p>
        </p:txBody>
      </p:sp>
      <p:sp>
        <p:nvSpPr>
          <p:cNvPr id="8" name="Content Placeholder 7">
            <a:extLst>
              <a:ext uri="{FF2B5EF4-FFF2-40B4-BE49-F238E27FC236}">
                <a16:creationId xmlns:a16="http://schemas.microsoft.com/office/drawing/2014/main" id="{BA8D0F46-FE58-4F8D-8AC5-DD0BCF073D20}"/>
              </a:ext>
            </a:extLst>
          </p:cNvPr>
          <p:cNvSpPr>
            <a:spLocks noGrp="1"/>
          </p:cNvSpPr>
          <p:nvPr>
            <p:ph idx="1"/>
          </p:nvPr>
        </p:nvSpPr>
        <p:spPr>
          <a:xfrm>
            <a:off x="359508" y="1345720"/>
            <a:ext cx="2621563" cy="3454879"/>
          </a:xfrm>
        </p:spPr>
        <p:txBody>
          <a:bodyPr/>
          <a:lstStyle/>
          <a:p>
            <a:r>
              <a:rPr lang="en-US" dirty="0"/>
              <a:t>Completeness measured in terms of high-quality (or low-stress) facilities</a:t>
            </a:r>
          </a:p>
        </p:txBody>
      </p:sp>
      <p:sp>
        <p:nvSpPr>
          <p:cNvPr id="4" name="Slide Number Placeholder 3">
            <a:extLst>
              <a:ext uri="{FF2B5EF4-FFF2-40B4-BE49-F238E27FC236}">
                <a16:creationId xmlns:a16="http://schemas.microsoft.com/office/drawing/2014/main" id="{89E05B58-4FB0-40F3-A0DF-167D7E48522B}"/>
              </a:ext>
            </a:extLst>
          </p:cNvPr>
          <p:cNvSpPr>
            <a:spLocks noGrp="1"/>
          </p:cNvSpPr>
          <p:nvPr>
            <p:ph type="sldNum" sz="quarter" idx="12"/>
          </p:nvPr>
        </p:nvSpPr>
        <p:spPr/>
        <p:txBody>
          <a:bodyPr/>
          <a:lstStyle/>
          <a:p>
            <a:fld id="{588A7B10-5B59-5847-A2D4-DA6B67CC2B64}" type="slidenum">
              <a:rPr lang="en-US" smtClean="0"/>
              <a:t>22</a:t>
            </a:fld>
            <a:endParaRPr lang="en-US"/>
          </a:p>
        </p:txBody>
      </p:sp>
      <p:pic>
        <p:nvPicPr>
          <p:cNvPr id="5" name="Picture 4">
            <a:extLst>
              <a:ext uri="{FF2B5EF4-FFF2-40B4-BE49-F238E27FC236}">
                <a16:creationId xmlns:a16="http://schemas.microsoft.com/office/drawing/2014/main" id="{0B4AEB51-9C5A-4A62-AFC1-33A730D0CE85}"/>
              </a:ext>
            </a:extLst>
          </p:cNvPr>
          <p:cNvPicPr>
            <a:picLocks noChangeAspect="1"/>
          </p:cNvPicPr>
          <p:nvPr/>
        </p:nvPicPr>
        <p:blipFill rotWithShape="1">
          <a:blip r:embed="rId3"/>
          <a:srcRect t="3690" b="3899"/>
          <a:stretch/>
        </p:blipFill>
        <p:spPr>
          <a:xfrm>
            <a:off x="3261218" y="96616"/>
            <a:ext cx="2621563" cy="4950267"/>
          </a:xfrm>
          <a:prstGeom prst="rect">
            <a:avLst/>
          </a:prstGeom>
        </p:spPr>
      </p:pic>
      <p:pic>
        <p:nvPicPr>
          <p:cNvPr id="2" name="Picture 1" descr="A map of Baltimore, Maryland which indicates the Pedestrian Level of Traffic Stress along a network of streets. ">
            <a:extLst>
              <a:ext uri="{FF2B5EF4-FFF2-40B4-BE49-F238E27FC236}">
                <a16:creationId xmlns:a16="http://schemas.microsoft.com/office/drawing/2014/main" id="{4DD11860-4EF4-4790-852D-C2199DA03369}"/>
              </a:ext>
            </a:extLst>
          </p:cNvPr>
          <p:cNvPicPr>
            <a:picLocks noChangeAspect="1"/>
          </p:cNvPicPr>
          <p:nvPr/>
        </p:nvPicPr>
        <p:blipFill rotWithShape="1">
          <a:blip r:embed="rId4"/>
          <a:srcRect/>
          <a:stretch/>
        </p:blipFill>
        <p:spPr>
          <a:xfrm>
            <a:off x="3208173" y="48307"/>
            <a:ext cx="2727651" cy="5046884"/>
          </a:xfrm>
          <a:prstGeom prst="rect">
            <a:avLst/>
          </a:prstGeom>
        </p:spPr>
      </p:pic>
      <p:sp>
        <p:nvSpPr>
          <p:cNvPr id="9" name="TextBox 8">
            <a:extLst>
              <a:ext uri="{FF2B5EF4-FFF2-40B4-BE49-F238E27FC236}">
                <a16:creationId xmlns:a16="http://schemas.microsoft.com/office/drawing/2014/main" id="{178D2A5C-DF24-4EF3-85B9-5BEE6DB741FB}"/>
              </a:ext>
            </a:extLst>
          </p:cNvPr>
          <p:cNvSpPr txBox="1"/>
          <p:nvPr/>
        </p:nvSpPr>
        <p:spPr>
          <a:xfrm rot="16200000">
            <a:off x="5770184" y="4696790"/>
            <a:ext cx="548561" cy="253916"/>
          </a:xfrm>
          <a:prstGeom prst="rect">
            <a:avLst/>
          </a:prstGeom>
          <a:noFill/>
        </p:spPr>
        <p:txBody>
          <a:bodyPr wrap="square" rtlCol="0">
            <a:spAutoFit/>
          </a:bodyPr>
          <a:lstStyle/>
          <a:p>
            <a:pPr algn="r"/>
            <a:r>
              <a:rPr lang="en-US" sz="1050" i="1" dirty="0"/>
              <a:t>FHWA</a:t>
            </a:r>
          </a:p>
        </p:txBody>
      </p:sp>
      <p:pic>
        <p:nvPicPr>
          <p:cNvPr id="3" name="Picture 2" descr="Legend to a map of Baltimore, Maryland which shows the Pedestrian Level of Traffic Stress along a network of streets. Green lines indicate &quot;PLTS 2&quot;; Yellow lines indicate &quot;PLTS 3&quot;; Red lines indicate &quot;PLTS 4&quot;">
            <a:extLst>
              <a:ext uri="{FF2B5EF4-FFF2-40B4-BE49-F238E27FC236}">
                <a16:creationId xmlns:a16="http://schemas.microsoft.com/office/drawing/2014/main" id="{30582C61-D97D-49F1-8BD2-777BC5727EEA}"/>
              </a:ext>
            </a:extLst>
          </p:cNvPr>
          <p:cNvPicPr>
            <a:picLocks noChangeAspect="1"/>
          </p:cNvPicPr>
          <p:nvPr/>
        </p:nvPicPr>
        <p:blipFill>
          <a:blip r:embed="rId5"/>
          <a:stretch>
            <a:fillRect/>
          </a:stretch>
        </p:blipFill>
        <p:spPr>
          <a:xfrm>
            <a:off x="5264129" y="119098"/>
            <a:ext cx="1145831" cy="8184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204571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3B38DDE5-755E-4B2F-A784-DAA47F9B517D}"/>
              </a:ext>
            </a:extLst>
          </p:cNvPr>
          <p:cNvGraphicFramePr>
            <a:graphicFrameLocks noGrp="1"/>
          </p:cNvGraphicFramePr>
          <p:nvPr>
            <p:ph idx="1"/>
            <p:extLst>
              <p:ext uri="{D42A27DB-BD31-4B8C-83A1-F6EECF244321}">
                <p14:modId xmlns:p14="http://schemas.microsoft.com/office/powerpoint/2010/main" val="1776465336"/>
              </p:ext>
            </p:extLst>
          </p:nvPr>
        </p:nvGraphicFramePr>
        <p:xfrm>
          <a:off x="358775" y="111760"/>
          <a:ext cx="7620000" cy="4870026"/>
        </p:xfrm>
        <a:graphic>
          <a:graphicData uri="http://schemas.openxmlformats.org/drawingml/2006/table">
            <a:tbl>
              <a:tblPr firstRow="1" bandRow="1">
                <a:tableStyleId>{5C22544A-7EE6-4342-B048-85BDC9FD1C3A}</a:tableStyleId>
              </a:tblPr>
              <a:tblGrid>
                <a:gridCol w="2699385">
                  <a:extLst>
                    <a:ext uri="{9D8B030D-6E8A-4147-A177-3AD203B41FA5}">
                      <a16:colId xmlns:a16="http://schemas.microsoft.com/office/drawing/2014/main" val="2976465851"/>
                    </a:ext>
                  </a:extLst>
                </a:gridCol>
                <a:gridCol w="4920615">
                  <a:extLst>
                    <a:ext uri="{9D8B030D-6E8A-4147-A177-3AD203B41FA5}">
                      <a16:colId xmlns:a16="http://schemas.microsoft.com/office/drawing/2014/main" val="1710112771"/>
                    </a:ext>
                  </a:extLst>
                </a:gridCol>
              </a:tblGrid>
              <a:tr h="755226">
                <a:tc>
                  <a:txBody>
                    <a:bodyPr/>
                    <a:lstStyle/>
                    <a:p>
                      <a:pPr algn="ctr"/>
                      <a:r>
                        <a:rPr lang="en-US" sz="2400" dirty="0">
                          <a:effectLst>
                            <a:outerShdw blurRad="38100" dist="38100" dir="2700000" algn="tl">
                              <a:srgbClr val="000000">
                                <a:alpha val="43137"/>
                              </a:srgbClr>
                            </a:outerShdw>
                          </a:effectLst>
                        </a:rPr>
                        <a:t>Network Analysis Methods</a:t>
                      </a:r>
                    </a:p>
                  </a:txBody>
                  <a:tcPr anchor="ctr">
                    <a:solidFill>
                      <a:schemeClr val="tx2"/>
                    </a:solidFill>
                  </a:tcPr>
                </a:tc>
                <a:tc>
                  <a:txBody>
                    <a:bodyPr/>
                    <a:lstStyle/>
                    <a:p>
                      <a:pPr algn="ctr"/>
                      <a:r>
                        <a:rPr lang="en-US" sz="2400" dirty="0">
                          <a:effectLst>
                            <a:outerShdw blurRad="38100" dist="38100" dir="2700000" algn="tl">
                              <a:srgbClr val="000000">
                                <a:alpha val="43137"/>
                              </a:srgbClr>
                            </a:outerShdw>
                          </a:effectLst>
                        </a:rPr>
                        <a:t>Measures</a:t>
                      </a:r>
                    </a:p>
                  </a:txBody>
                  <a:tcPr anchor="ctr">
                    <a:solidFill>
                      <a:schemeClr val="tx2"/>
                    </a:solidFill>
                  </a:tcPr>
                </a:tc>
                <a:extLst>
                  <a:ext uri="{0D108BD9-81ED-4DB2-BD59-A6C34878D82A}">
                    <a16:rowId xmlns:a16="http://schemas.microsoft.com/office/drawing/2014/main" val="585045242"/>
                  </a:ext>
                </a:extLst>
              </a:tr>
              <a:tr h="755226">
                <a:tc>
                  <a:txBody>
                    <a:bodyPr/>
                    <a:lstStyle/>
                    <a:p>
                      <a:r>
                        <a:rPr lang="en-US" dirty="0">
                          <a:effectLst/>
                        </a:rPr>
                        <a:t>Completeness</a:t>
                      </a:r>
                    </a:p>
                  </a:txBody>
                  <a:tcPr/>
                </a:tc>
                <a:tc>
                  <a:txBody>
                    <a:bodyPr/>
                    <a:lstStyle/>
                    <a:p>
                      <a:pPr marL="285750" indent="-285750">
                        <a:buFont typeface="Arial" panose="020B0604020202020204" pitchFamily="34" charset="0"/>
                        <a:buChar char="•"/>
                      </a:pPr>
                      <a:r>
                        <a:rPr lang="en-US" sz="1600" dirty="0"/>
                        <a:t>% or miles of planned walk/bike facilities that are complete</a:t>
                      </a:r>
                    </a:p>
                    <a:p>
                      <a:pPr marL="285750" indent="-285750">
                        <a:buFont typeface="Arial" panose="020B0604020202020204" pitchFamily="34" charset="0"/>
                        <a:buChar char="•"/>
                      </a:pPr>
                      <a:r>
                        <a:rPr lang="en-US" sz="1600" dirty="0"/>
                        <a:t>% of street miles with walk/bike facilities</a:t>
                      </a:r>
                    </a:p>
                  </a:txBody>
                  <a:tcPr/>
                </a:tc>
                <a:extLst>
                  <a:ext uri="{0D108BD9-81ED-4DB2-BD59-A6C34878D82A}">
                    <a16:rowId xmlns:a16="http://schemas.microsoft.com/office/drawing/2014/main" val="2051587992"/>
                  </a:ext>
                </a:extLst>
              </a:tr>
              <a:tr h="755226">
                <a:tc>
                  <a:txBody>
                    <a:bodyPr/>
                    <a:lstStyle/>
                    <a:p>
                      <a:r>
                        <a:rPr lang="en-US" dirty="0">
                          <a:effectLst/>
                        </a:rPr>
                        <a:t>Density</a:t>
                      </a:r>
                    </a:p>
                  </a:txBody>
                  <a:tcPr/>
                </a:tc>
                <a:tc>
                  <a:txBody>
                    <a:bodyPr/>
                    <a:lstStyle/>
                    <a:p>
                      <a:pPr marL="285750" indent="-285750">
                        <a:buFont typeface="Arial" panose="020B0604020202020204" pitchFamily="34" charset="0"/>
                        <a:buChar char="•"/>
                      </a:pPr>
                      <a:r>
                        <a:rPr lang="en-US" sz="1600" dirty="0"/>
                        <a:t>Intersection density</a:t>
                      </a:r>
                    </a:p>
                    <a:p>
                      <a:pPr marL="285750" indent="-285750">
                        <a:buFont typeface="Arial" panose="020B0604020202020204" pitchFamily="34" charset="0"/>
                        <a:buChar char="•"/>
                      </a:pPr>
                      <a:r>
                        <a:rPr lang="en-US" sz="1600" dirty="0"/>
                        <a:t>Connected node ratio</a:t>
                      </a:r>
                    </a:p>
                    <a:p>
                      <a:pPr marL="285750" indent="-285750">
                        <a:buFont typeface="Arial" panose="020B0604020202020204" pitchFamily="34" charset="0"/>
                        <a:buChar char="•"/>
                      </a:pPr>
                      <a:r>
                        <a:rPr lang="en-US" sz="1600" dirty="0"/>
                        <a:t>Block length</a:t>
                      </a:r>
                    </a:p>
                  </a:txBody>
                  <a:tcPr/>
                </a:tc>
                <a:extLst>
                  <a:ext uri="{0D108BD9-81ED-4DB2-BD59-A6C34878D82A}">
                    <a16:rowId xmlns:a16="http://schemas.microsoft.com/office/drawing/2014/main" val="1955971247"/>
                  </a:ext>
                </a:extLst>
              </a:tr>
              <a:tr h="755226">
                <a:tc>
                  <a:txBody>
                    <a:bodyPr/>
                    <a:lstStyle/>
                    <a:p>
                      <a:r>
                        <a:rPr lang="en-US" dirty="0">
                          <a:effectLst/>
                        </a:rPr>
                        <a:t>Route directness</a:t>
                      </a:r>
                    </a:p>
                  </a:txBody>
                  <a:tcPr/>
                </a:tc>
                <a:tc>
                  <a:txBody>
                    <a:bodyPr/>
                    <a:lstStyle/>
                    <a:p>
                      <a:pPr marL="285750" indent="-285750">
                        <a:buFont typeface="Arial" panose="020B0604020202020204" pitchFamily="34" charset="0"/>
                        <a:buChar char="•"/>
                      </a:pPr>
                      <a:r>
                        <a:rPr lang="en-US" sz="1600" dirty="0"/>
                        <a:t>Out of direction travel as % of shortest path route</a:t>
                      </a:r>
                    </a:p>
                    <a:p>
                      <a:pPr marL="285750" indent="-285750">
                        <a:buFont typeface="Arial" panose="020B0604020202020204" pitchFamily="34" charset="0"/>
                        <a:buChar char="•"/>
                      </a:pPr>
                      <a:r>
                        <a:rPr lang="en-US" sz="1600" dirty="0"/>
                        <a:t>Crossing opportunities</a:t>
                      </a:r>
                    </a:p>
                  </a:txBody>
                  <a:tcPr/>
                </a:tc>
                <a:extLst>
                  <a:ext uri="{0D108BD9-81ED-4DB2-BD59-A6C34878D82A}">
                    <a16:rowId xmlns:a16="http://schemas.microsoft.com/office/drawing/2014/main" val="3035093974"/>
                  </a:ext>
                </a:extLst>
              </a:tr>
              <a:tr h="755226">
                <a:tc>
                  <a:txBody>
                    <a:bodyPr/>
                    <a:lstStyle/>
                    <a:p>
                      <a:r>
                        <a:rPr lang="en-US" dirty="0">
                          <a:effectLst/>
                        </a:rPr>
                        <a:t>Access to destinations</a:t>
                      </a:r>
                    </a:p>
                  </a:txBody>
                  <a:tcPr/>
                </a:tc>
                <a:tc>
                  <a:txBody>
                    <a:bodyPr/>
                    <a:lstStyle/>
                    <a:p>
                      <a:pPr marL="285750" indent="-285750">
                        <a:buFont typeface="Arial" panose="020B0604020202020204" pitchFamily="34" charset="0"/>
                        <a:buChar char="•"/>
                      </a:pPr>
                      <a:r>
                        <a:rPr lang="en-US" sz="1600" dirty="0" err="1"/>
                        <a:t>Travelshed</a:t>
                      </a:r>
                      <a:endParaRPr lang="en-US" sz="1600" dirty="0"/>
                    </a:p>
                    <a:p>
                      <a:pPr marL="285750" indent="-285750">
                        <a:buFont typeface="Arial" panose="020B0604020202020204" pitchFamily="34" charset="0"/>
                        <a:buChar char="•"/>
                      </a:pPr>
                      <a:r>
                        <a:rPr lang="en-US" sz="1600" dirty="0"/>
                        <a:t># or % of jobs accessible by walk/bike</a:t>
                      </a:r>
                    </a:p>
                    <a:p>
                      <a:pPr marL="285750" indent="-285750">
                        <a:buFont typeface="Arial" panose="020B0604020202020204" pitchFamily="34" charset="0"/>
                        <a:buChar char="•"/>
                      </a:pPr>
                      <a:r>
                        <a:rPr lang="en-US" sz="1600" dirty="0"/>
                        <a:t>Access to community destinations</a:t>
                      </a:r>
                    </a:p>
                  </a:txBody>
                  <a:tcPr/>
                </a:tc>
                <a:extLst>
                  <a:ext uri="{0D108BD9-81ED-4DB2-BD59-A6C34878D82A}">
                    <a16:rowId xmlns:a16="http://schemas.microsoft.com/office/drawing/2014/main" val="4030090973"/>
                  </a:ext>
                </a:extLst>
              </a:tr>
              <a:tr h="755226">
                <a:tc>
                  <a:txBody>
                    <a:bodyPr/>
                    <a:lstStyle/>
                    <a:p>
                      <a:r>
                        <a:rPr lang="en-US" dirty="0">
                          <a:effectLst/>
                        </a:rPr>
                        <a:t>Network Quality</a:t>
                      </a:r>
                    </a:p>
                  </a:txBody>
                  <a:tcPr/>
                </a:tc>
                <a:tc>
                  <a:txBody>
                    <a:bodyPr/>
                    <a:lstStyle/>
                    <a:p>
                      <a:pPr marL="285750" indent="-285750">
                        <a:buFont typeface="Arial" panose="020B0604020202020204" pitchFamily="34" charset="0"/>
                        <a:buChar char="•"/>
                      </a:pPr>
                      <a:r>
                        <a:rPr lang="en-US" sz="1600" dirty="0"/>
                        <a:t>Level of Service (LOS)</a:t>
                      </a:r>
                    </a:p>
                    <a:p>
                      <a:pPr marL="285750" indent="-285750">
                        <a:buFont typeface="Arial" panose="020B0604020202020204" pitchFamily="34" charset="0"/>
                        <a:buChar char="•"/>
                      </a:pPr>
                      <a:r>
                        <a:rPr lang="en-US" sz="1600" dirty="0"/>
                        <a:t>Level of Traffic Stress (LTS)</a:t>
                      </a:r>
                    </a:p>
                    <a:p>
                      <a:pPr marL="285750" indent="-285750">
                        <a:buFont typeface="Arial" panose="020B0604020202020204" pitchFamily="34" charset="0"/>
                        <a:buChar char="•"/>
                      </a:pPr>
                      <a:r>
                        <a:rPr lang="en-US" sz="1600" dirty="0"/>
                        <a:t>Preference-based route utility or quality</a:t>
                      </a:r>
                    </a:p>
                  </a:txBody>
                  <a:tcPr/>
                </a:tc>
                <a:extLst>
                  <a:ext uri="{0D108BD9-81ED-4DB2-BD59-A6C34878D82A}">
                    <a16:rowId xmlns:a16="http://schemas.microsoft.com/office/drawing/2014/main" val="4031351721"/>
                  </a:ext>
                </a:extLst>
              </a:tr>
            </a:tbl>
          </a:graphicData>
        </a:graphic>
      </p:graphicFrame>
      <p:sp>
        <p:nvSpPr>
          <p:cNvPr id="4" name="Slide Number Placeholder 3">
            <a:extLst>
              <a:ext uri="{FF2B5EF4-FFF2-40B4-BE49-F238E27FC236}">
                <a16:creationId xmlns:a16="http://schemas.microsoft.com/office/drawing/2014/main" id="{06849799-5E47-47F6-B1A5-C5FC074AAB46}"/>
              </a:ext>
            </a:extLst>
          </p:cNvPr>
          <p:cNvSpPr>
            <a:spLocks noGrp="1"/>
          </p:cNvSpPr>
          <p:nvPr>
            <p:ph type="sldNum" sz="quarter" idx="12"/>
          </p:nvPr>
        </p:nvSpPr>
        <p:spPr/>
        <p:txBody>
          <a:bodyPr/>
          <a:lstStyle/>
          <a:p>
            <a:fld id="{588A7B10-5B59-5847-A2D4-DA6B67CC2B64}" type="slidenum">
              <a:rPr lang="en-US" smtClean="0"/>
              <a:t>23</a:t>
            </a:fld>
            <a:endParaRPr lang="en-US"/>
          </a:p>
        </p:txBody>
      </p:sp>
      <p:sp>
        <p:nvSpPr>
          <p:cNvPr id="2" name="Oval 1">
            <a:extLst>
              <a:ext uri="{FF2B5EF4-FFF2-40B4-BE49-F238E27FC236}">
                <a16:creationId xmlns:a16="http://schemas.microsoft.com/office/drawing/2014/main" id="{22C6DB64-189A-49A1-8F2F-C1FB0D403631}"/>
              </a:ext>
            </a:extLst>
          </p:cNvPr>
          <p:cNvSpPr/>
          <p:nvPr/>
        </p:nvSpPr>
        <p:spPr>
          <a:xfrm>
            <a:off x="3152955" y="4399472"/>
            <a:ext cx="2838090" cy="35368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344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Grp="1" noChangeArrowheads="1"/>
          </p:cNvSpPr>
          <p:nvPr>
            <p:ph type="title"/>
          </p:nvPr>
        </p:nvSpPr>
        <p:spPr/>
        <p:txBody>
          <a:bodyPr>
            <a:normAutofit fontScale="90000"/>
          </a:bodyPr>
          <a:lstStyle/>
          <a:p>
            <a:pPr>
              <a:defRPr/>
            </a:pPr>
            <a:r>
              <a:rPr lang="en-US" dirty="0"/>
              <a:t>Bicycle Level of Traffic Stress (LTS)</a:t>
            </a:r>
          </a:p>
        </p:txBody>
      </p:sp>
      <p:sp>
        <p:nvSpPr>
          <p:cNvPr id="2" name="Content Placeholder 1">
            <a:extLst>
              <a:ext uri="{FF2B5EF4-FFF2-40B4-BE49-F238E27FC236}">
                <a16:creationId xmlns:a16="http://schemas.microsoft.com/office/drawing/2014/main" id="{C439ECE0-8192-4FD4-94A8-A55BEC33ADAD}"/>
              </a:ext>
            </a:extLst>
          </p:cNvPr>
          <p:cNvSpPr>
            <a:spLocks noGrp="1"/>
          </p:cNvSpPr>
          <p:nvPr>
            <p:ph idx="1"/>
          </p:nvPr>
        </p:nvSpPr>
        <p:spPr>
          <a:xfrm>
            <a:off x="359508" y="1063229"/>
            <a:ext cx="7620000" cy="3940092"/>
          </a:xfrm>
        </p:spPr>
        <p:txBody>
          <a:bodyPr>
            <a:normAutofit/>
          </a:bodyPr>
          <a:lstStyle/>
          <a:p>
            <a:r>
              <a:rPr lang="en-US" altLang="en-US" sz="2400" kern="0" dirty="0"/>
              <a:t>Based on Dutch analysis approach</a:t>
            </a:r>
          </a:p>
          <a:p>
            <a:r>
              <a:rPr lang="en-US" altLang="en-US" sz="2400" kern="0" dirty="0"/>
              <a:t>Rating of 1 through 4 for segments and intersections</a:t>
            </a:r>
          </a:p>
          <a:p>
            <a:pPr lvl="1"/>
            <a:r>
              <a:rPr lang="en-US" altLang="en-US" kern="0" dirty="0"/>
              <a:t>Final LTS rating is based on worst LTS component</a:t>
            </a:r>
          </a:p>
          <a:p>
            <a:r>
              <a:rPr lang="en-US" sz="2400" dirty="0"/>
              <a:t>Simple interpretation makes is suitable for a variety of contexts</a:t>
            </a:r>
          </a:p>
          <a:p>
            <a:r>
              <a:rPr lang="en-US" sz="2400" dirty="0"/>
              <a:t>Caveats:</a:t>
            </a:r>
          </a:p>
          <a:p>
            <a:pPr lvl="1"/>
            <a:r>
              <a:rPr lang="en-US" dirty="0"/>
              <a:t>All-or-nothing classification sensitive only to “weakest link” improvements</a:t>
            </a:r>
          </a:p>
          <a:p>
            <a:pPr lvl="1"/>
            <a:r>
              <a:rPr lang="en-US" dirty="0"/>
              <a:t>Data-intensive and assumptions can impact the usefulness of the results</a:t>
            </a:r>
          </a:p>
        </p:txBody>
      </p:sp>
    </p:spTree>
    <p:extLst>
      <p:ext uri="{BB962C8B-B14F-4D97-AF65-F5344CB8AC3E}">
        <p14:creationId xmlns:p14="http://schemas.microsoft.com/office/powerpoint/2010/main" val="18984621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Grp="1" noChangeArrowheads="1"/>
          </p:cNvSpPr>
          <p:nvPr>
            <p:ph type="title"/>
          </p:nvPr>
        </p:nvSpPr>
        <p:spPr/>
        <p:txBody>
          <a:bodyPr/>
          <a:lstStyle/>
          <a:p>
            <a:pPr>
              <a:defRPr/>
            </a:pPr>
            <a:r>
              <a:rPr lang="en-US" sz="4400" dirty="0"/>
              <a:t>Bicycle LTS</a:t>
            </a:r>
          </a:p>
        </p:txBody>
      </p:sp>
      <p:sp>
        <p:nvSpPr>
          <p:cNvPr id="7" name="TextBox 6">
            <a:extLst>
              <a:ext uri="{FF2B5EF4-FFF2-40B4-BE49-F238E27FC236}">
                <a16:creationId xmlns:a16="http://schemas.microsoft.com/office/drawing/2014/main" id="{D3CD6CB3-3B3D-4C33-B8F6-3EEB2642F9BF}"/>
              </a:ext>
            </a:extLst>
          </p:cNvPr>
          <p:cNvSpPr txBox="1"/>
          <p:nvPr/>
        </p:nvSpPr>
        <p:spPr>
          <a:xfrm>
            <a:off x="5528374" y="4638770"/>
            <a:ext cx="2451134" cy="253916"/>
          </a:xfrm>
          <a:prstGeom prst="rect">
            <a:avLst/>
          </a:prstGeom>
          <a:noFill/>
        </p:spPr>
        <p:txBody>
          <a:bodyPr wrap="square" rtlCol="0">
            <a:spAutoFit/>
          </a:bodyPr>
          <a:lstStyle/>
          <a:p>
            <a:pPr algn="r"/>
            <a:r>
              <a:rPr lang="en-US" sz="1050" i="1" dirty="0" err="1"/>
              <a:t>Mekuria</a:t>
            </a:r>
            <a:r>
              <a:rPr lang="en-US" sz="1050" i="1" dirty="0"/>
              <a:t>, Furth, Nixon (2012)</a:t>
            </a:r>
          </a:p>
        </p:txBody>
      </p:sp>
      <p:grpSp>
        <p:nvGrpSpPr>
          <p:cNvPr id="5" name="Group 4" descr="Table. Shows the Criteria for Bike Lanes Alongside a Parking Lane. The uppermost row has the following items: LTS ≥ 1 ; LTS ≥ 2 ; LTS ≥ 3 ; LTS ≥ 4. The leftmost column has the following items. Street width (through lanes per direction); Sum of bike lane and parking lane width (includes marked buffer and paved gutter); Speed limit or prevailing speed; Bike lane blockage (typically applies in commercial areas). All other items in the table correspond to this column and row. This table is used as an example to show how the LTS rating is based on the lowest scoring factors (i.e., even though two factors are LTS 1, the other two override them so the segment is considered LTS 3). ">
            <a:extLst>
              <a:ext uri="{FF2B5EF4-FFF2-40B4-BE49-F238E27FC236}">
                <a16:creationId xmlns:a16="http://schemas.microsoft.com/office/drawing/2014/main" id="{2E8FC2ED-4BA6-4BEC-9076-427BE64F265F}"/>
              </a:ext>
            </a:extLst>
          </p:cNvPr>
          <p:cNvGrpSpPr/>
          <p:nvPr/>
        </p:nvGrpSpPr>
        <p:grpSpPr>
          <a:xfrm>
            <a:off x="1144971" y="1563754"/>
            <a:ext cx="6858000" cy="3016652"/>
            <a:chOff x="1144971" y="1063424"/>
            <a:chExt cx="6858000" cy="3016652"/>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28276" t="24087" r="17241" b="33287"/>
            <a:stretch/>
          </p:blipFill>
          <p:spPr>
            <a:xfrm>
              <a:off x="1144971" y="1063424"/>
              <a:ext cx="6858000" cy="3016652"/>
            </a:xfrm>
            <a:prstGeom prst="rect">
              <a:avLst/>
            </a:prstGeom>
          </p:spPr>
        </p:pic>
        <p:sp>
          <p:nvSpPr>
            <p:cNvPr id="8" name="Oval 7">
              <a:extLst>
                <a:ext uri="{FF2B5EF4-FFF2-40B4-BE49-F238E27FC236}">
                  <a16:creationId xmlns:a16="http://schemas.microsoft.com/office/drawing/2014/main" id="{50D0988A-B6DA-45CB-8A89-02F4E359DADC}"/>
                </a:ext>
              </a:extLst>
            </p:cNvPr>
            <p:cNvSpPr/>
            <p:nvPr/>
          </p:nvSpPr>
          <p:spPr bwMode="auto">
            <a:xfrm>
              <a:off x="3137214" y="1587259"/>
              <a:ext cx="934454" cy="432399"/>
            </a:xfrm>
            <a:prstGeom prst="ellipse">
              <a:avLst/>
            </a:prstGeom>
            <a:no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solidFill>
                    <a:schemeClr val="tx2"/>
                  </a:solidFill>
                </a:ln>
                <a:solidFill>
                  <a:schemeClr val="tx2"/>
                </a:solidFill>
                <a:effectLst/>
                <a:latin typeface="Times New Roman" pitchFamily="18" charset="0"/>
              </a:endParaRPr>
            </a:p>
          </p:txBody>
        </p:sp>
        <p:sp>
          <p:nvSpPr>
            <p:cNvPr id="9" name="Oval 8">
              <a:extLst>
                <a:ext uri="{FF2B5EF4-FFF2-40B4-BE49-F238E27FC236}">
                  <a16:creationId xmlns:a16="http://schemas.microsoft.com/office/drawing/2014/main" id="{23BE08F1-92D2-4B46-B366-14854BC48BCA}"/>
                </a:ext>
              </a:extLst>
            </p:cNvPr>
            <p:cNvSpPr/>
            <p:nvPr/>
          </p:nvSpPr>
          <p:spPr bwMode="auto">
            <a:xfrm>
              <a:off x="5463470" y="2191647"/>
              <a:ext cx="1178870" cy="432399"/>
            </a:xfrm>
            <a:prstGeom prst="ellipse">
              <a:avLst/>
            </a:prstGeom>
            <a:no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solidFill>
                    <a:schemeClr val="tx2"/>
                  </a:solidFill>
                </a:ln>
                <a:solidFill>
                  <a:schemeClr val="tx2"/>
                </a:solidFill>
                <a:effectLst/>
                <a:latin typeface="Times New Roman" pitchFamily="18" charset="0"/>
              </a:endParaRPr>
            </a:p>
          </p:txBody>
        </p:sp>
        <p:sp>
          <p:nvSpPr>
            <p:cNvPr id="10" name="Oval 9">
              <a:extLst>
                <a:ext uri="{FF2B5EF4-FFF2-40B4-BE49-F238E27FC236}">
                  <a16:creationId xmlns:a16="http://schemas.microsoft.com/office/drawing/2014/main" id="{CD575811-E734-48D0-9F43-C7E708AD37A3}"/>
                </a:ext>
              </a:extLst>
            </p:cNvPr>
            <p:cNvSpPr/>
            <p:nvPr/>
          </p:nvSpPr>
          <p:spPr bwMode="auto">
            <a:xfrm>
              <a:off x="5463470" y="2766741"/>
              <a:ext cx="1178870" cy="432399"/>
            </a:xfrm>
            <a:prstGeom prst="ellipse">
              <a:avLst/>
            </a:prstGeom>
            <a:no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solidFill>
                    <a:schemeClr val="tx2"/>
                  </a:solidFill>
                </a:ln>
                <a:solidFill>
                  <a:schemeClr val="tx2"/>
                </a:solidFill>
                <a:effectLst/>
                <a:latin typeface="Times New Roman" pitchFamily="18" charset="0"/>
              </a:endParaRPr>
            </a:p>
          </p:txBody>
        </p:sp>
        <p:sp>
          <p:nvSpPr>
            <p:cNvPr id="11" name="Oval 10">
              <a:extLst>
                <a:ext uri="{FF2B5EF4-FFF2-40B4-BE49-F238E27FC236}">
                  <a16:creationId xmlns:a16="http://schemas.microsoft.com/office/drawing/2014/main" id="{C5745A09-0D5C-478F-B85B-C6C2CADA3DA1}"/>
                </a:ext>
              </a:extLst>
            </p:cNvPr>
            <p:cNvSpPr/>
            <p:nvPr/>
          </p:nvSpPr>
          <p:spPr bwMode="auto">
            <a:xfrm>
              <a:off x="3137214" y="3199140"/>
              <a:ext cx="934454" cy="432399"/>
            </a:xfrm>
            <a:prstGeom prst="ellipse">
              <a:avLst/>
            </a:prstGeom>
            <a:no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solidFill>
                    <a:schemeClr val="tx2"/>
                  </a:solidFill>
                </a:ln>
                <a:solidFill>
                  <a:schemeClr val="tx2"/>
                </a:solidFill>
                <a:effectLst/>
                <a:latin typeface="Times New Roman" pitchFamily="18" charset="0"/>
              </a:endParaRPr>
            </a:p>
          </p:txBody>
        </p:sp>
      </p:grpSp>
      <p:sp>
        <p:nvSpPr>
          <p:cNvPr id="13" name="Content Placeholder 1">
            <a:extLst>
              <a:ext uri="{FF2B5EF4-FFF2-40B4-BE49-F238E27FC236}">
                <a16:creationId xmlns:a16="http://schemas.microsoft.com/office/drawing/2014/main" id="{5FEA8875-43F1-40D8-B96A-B837FFBFB53E}"/>
              </a:ext>
            </a:extLst>
          </p:cNvPr>
          <p:cNvSpPr>
            <a:spLocks noGrp="1"/>
          </p:cNvSpPr>
          <p:nvPr>
            <p:ph idx="1"/>
          </p:nvPr>
        </p:nvSpPr>
        <p:spPr>
          <a:xfrm>
            <a:off x="359508" y="1063229"/>
            <a:ext cx="7620000" cy="3737371"/>
          </a:xfrm>
        </p:spPr>
        <p:txBody>
          <a:bodyPr/>
          <a:lstStyle/>
          <a:p>
            <a:pPr marL="114300" indent="0" algn="ctr">
              <a:buNone/>
            </a:pPr>
            <a:r>
              <a:rPr lang="en-US" altLang="en-US" sz="2000" kern="0" dirty="0">
                <a:solidFill>
                  <a:schemeClr val="tx2"/>
                </a:solidFill>
              </a:rPr>
              <a:t>Application on Hypothetical Street:</a:t>
            </a:r>
          </a:p>
          <a:p>
            <a:endParaRPr lang="en-US" dirty="0"/>
          </a:p>
        </p:txBody>
      </p:sp>
      <p:sp>
        <p:nvSpPr>
          <p:cNvPr id="14" name="Oval 13">
            <a:extLst>
              <a:ext uri="{FF2B5EF4-FFF2-40B4-BE49-F238E27FC236}">
                <a16:creationId xmlns:a16="http://schemas.microsoft.com/office/drawing/2014/main" id="{D91BC94E-DA5B-48C5-BDA0-AC245FDA4E33}"/>
              </a:ext>
            </a:extLst>
          </p:cNvPr>
          <p:cNvSpPr/>
          <p:nvPr/>
        </p:nvSpPr>
        <p:spPr bwMode="auto">
          <a:xfrm>
            <a:off x="5463470" y="1690778"/>
            <a:ext cx="1178870" cy="572575"/>
          </a:xfrm>
          <a:prstGeom prst="ellipse">
            <a:avLst/>
          </a:prstGeom>
          <a:noFill/>
          <a:ln w="5715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180501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5D8A9-9872-4DC2-9F7F-BB2A40EEAF4C}"/>
              </a:ext>
            </a:extLst>
          </p:cNvPr>
          <p:cNvSpPr>
            <a:spLocks noGrp="1"/>
          </p:cNvSpPr>
          <p:nvPr>
            <p:ph type="title"/>
          </p:nvPr>
        </p:nvSpPr>
        <p:spPr/>
        <p:txBody>
          <a:bodyPr/>
          <a:lstStyle/>
          <a:p>
            <a:r>
              <a:rPr lang="en-US" dirty="0"/>
              <a:t>Bicycle Level of Traffic Stress</a:t>
            </a:r>
          </a:p>
        </p:txBody>
      </p:sp>
      <p:sp>
        <p:nvSpPr>
          <p:cNvPr id="3" name="Slide Number Placeholder 2">
            <a:extLst>
              <a:ext uri="{FF2B5EF4-FFF2-40B4-BE49-F238E27FC236}">
                <a16:creationId xmlns:a16="http://schemas.microsoft.com/office/drawing/2014/main" id="{54C74C6A-7D9B-4CB9-8BE3-50B52C349E8E}"/>
              </a:ext>
            </a:extLst>
          </p:cNvPr>
          <p:cNvSpPr>
            <a:spLocks noGrp="1"/>
          </p:cNvSpPr>
          <p:nvPr>
            <p:ph type="sldNum" sz="quarter" idx="12"/>
          </p:nvPr>
        </p:nvSpPr>
        <p:spPr/>
        <p:txBody>
          <a:bodyPr/>
          <a:lstStyle/>
          <a:p>
            <a:fld id="{588A7B10-5B59-5847-A2D4-DA6B67CC2B64}" type="slidenum">
              <a:rPr lang="en-US" smtClean="0"/>
              <a:t>26</a:t>
            </a:fld>
            <a:endParaRPr lang="en-US"/>
          </a:p>
        </p:txBody>
      </p:sp>
      <p:pic>
        <p:nvPicPr>
          <p:cNvPr id="4" name="Picture 3" descr="Infographic on Bicyclist Design User Profiles. The first profile is interested but concerned. It is 51 to 56 percent of the total population. Often not comfortable with bike lanes, may bike on sidewalks even if bike lanes are provided; prefer off-street or separated bicycle facilities or quiet or traffic-calmed residential roads. May not bike at all if bicycle facilities do not meet needs for perceived comfort. The second profile is somewhat confident. It is 5 to 9 percent of the total population. Generally prefer more separated facilities, but are comfortable riding in bicycle lanes or on paved shoulders if need be. The third profile is highly confident. It is 4 to 7 percent of the total population. Comfortable riding with traffic; will use roads without bike lanes. ">
            <a:extLst>
              <a:ext uri="{FF2B5EF4-FFF2-40B4-BE49-F238E27FC236}">
                <a16:creationId xmlns:a16="http://schemas.microsoft.com/office/drawing/2014/main" id="{0A4BAC10-E74B-49A4-BE40-057E8B6C4A04}"/>
              </a:ext>
            </a:extLst>
          </p:cNvPr>
          <p:cNvPicPr>
            <a:picLocks noChangeAspect="1"/>
          </p:cNvPicPr>
          <p:nvPr/>
        </p:nvPicPr>
        <p:blipFill>
          <a:blip r:embed="rId3"/>
          <a:stretch>
            <a:fillRect/>
          </a:stretch>
        </p:blipFill>
        <p:spPr>
          <a:xfrm>
            <a:off x="2184834" y="1519682"/>
            <a:ext cx="4774332" cy="3496860"/>
          </a:xfrm>
          <a:prstGeom prst="rect">
            <a:avLst/>
          </a:prstGeom>
        </p:spPr>
      </p:pic>
      <p:sp>
        <p:nvSpPr>
          <p:cNvPr id="5" name="TextBox 4">
            <a:extLst>
              <a:ext uri="{FF2B5EF4-FFF2-40B4-BE49-F238E27FC236}">
                <a16:creationId xmlns:a16="http://schemas.microsoft.com/office/drawing/2014/main" id="{78A29EE0-831C-46AD-A012-DA5DE50E6245}"/>
              </a:ext>
            </a:extLst>
          </p:cNvPr>
          <p:cNvSpPr txBox="1"/>
          <p:nvPr/>
        </p:nvSpPr>
        <p:spPr>
          <a:xfrm>
            <a:off x="4473528" y="4784685"/>
            <a:ext cx="2451134" cy="253916"/>
          </a:xfrm>
          <a:prstGeom prst="rect">
            <a:avLst/>
          </a:prstGeom>
          <a:solidFill>
            <a:schemeClr val="bg1"/>
          </a:solidFill>
        </p:spPr>
        <p:txBody>
          <a:bodyPr wrap="square" rtlCol="0">
            <a:spAutoFit/>
          </a:bodyPr>
          <a:lstStyle/>
          <a:p>
            <a:pPr algn="r"/>
            <a:r>
              <a:rPr lang="en-US" sz="1050" i="1" dirty="0"/>
              <a:t>Graphic by Toole Design Group</a:t>
            </a:r>
          </a:p>
        </p:txBody>
      </p:sp>
      <p:grpSp>
        <p:nvGrpSpPr>
          <p:cNvPr id="15" name="Group 14">
            <a:extLst>
              <a:ext uri="{FF2B5EF4-FFF2-40B4-BE49-F238E27FC236}">
                <a16:creationId xmlns:a16="http://schemas.microsoft.com/office/drawing/2014/main" id="{A10305DE-D036-4190-A4C9-F6AF001829E0}"/>
              </a:ext>
            </a:extLst>
          </p:cNvPr>
          <p:cNvGrpSpPr/>
          <p:nvPr/>
        </p:nvGrpSpPr>
        <p:grpSpPr>
          <a:xfrm>
            <a:off x="2494144" y="1063229"/>
            <a:ext cx="4139569" cy="618922"/>
            <a:chOff x="2494144" y="1063229"/>
            <a:chExt cx="4139569" cy="618922"/>
          </a:xfrm>
        </p:grpSpPr>
        <p:sp>
          <p:nvSpPr>
            <p:cNvPr id="6" name="TextBox 5">
              <a:extLst>
                <a:ext uri="{FF2B5EF4-FFF2-40B4-BE49-F238E27FC236}">
                  <a16:creationId xmlns:a16="http://schemas.microsoft.com/office/drawing/2014/main" id="{09DB0F1D-99A2-4AF3-9660-3113195FDC79}"/>
                </a:ext>
              </a:extLst>
            </p:cNvPr>
            <p:cNvSpPr txBox="1"/>
            <p:nvPr/>
          </p:nvSpPr>
          <p:spPr>
            <a:xfrm>
              <a:off x="5831785" y="1063229"/>
              <a:ext cx="801928" cy="369332"/>
            </a:xfrm>
            <a:prstGeom prst="rect">
              <a:avLst/>
            </a:prstGeom>
            <a:noFill/>
          </p:spPr>
          <p:txBody>
            <a:bodyPr wrap="square" rtlCol="0">
              <a:spAutoFit/>
            </a:bodyPr>
            <a:lstStyle/>
            <a:p>
              <a:r>
                <a:rPr lang="en-US" dirty="0">
                  <a:solidFill>
                    <a:schemeClr val="tx2"/>
                  </a:solidFill>
                </a:rPr>
                <a:t>LTS 4</a:t>
              </a:r>
            </a:p>
          </p:txBody>
        </p:sp>
        <p:sp>
          <p:nvSpPr>
            <p:cNvPr id="7" name="TextBox 6">
              <a:extLst>
                <a:ext uri="{FF2B5EF4-FFF2-40B4-BE49-F238E27FC236}">
                  <a16:creationId xmlns:a16="http://schemas.microsoft.com/office/drawing/2014/main" id="{80A6445F-FB00-4BEE-AC85-4929D535AC2D}"/>
                </a:ext>
              </a:extLst>
            </p:cNvPr>
            <p:cNvSpPr txBox="1"/>
            <p:nvPr/>
          </p:nvSpPr>
          <p:spPr>
            <a:xfrm>
              <a:off x="4572000" y="1063229"/>
              <a:ext cx="801928" cy="369332"/>
            </a:xfrm>
            <a:prstGeom prst="rect">
              <a:avLst/>
            </a:prstGeom>
            <a:noFill/>
          </p:spPr>
          <p:txBody>
            <a:bodyPr wrap="square" rtlCol="0">
              <a:spAutoFit/>
            </a:bodyPr>
            <a:lstStyle/>
            <a:p>
              <a:r>
                <a:rPr lang="en-US" dirty="0">
                  <a:solidFill>
                    <a:schemeClr val="tx2"/>
                  </a:solidFill>
                </a:rPr>
                <a:t>LTS 3</a:t>
              </a:r>
            </a:p>
          </p:txBody>
        </p:sp>
        <p:sp>
          <p:nvSpPr>
            <p:cNvPr id="8" name="TextBox 7">
              <a:extLst>
                <a:ext uri="{FF2B5EF4-FFF2-40B4-BE49-F238E27FC236}">
                  <a16:creationId xmlns:a16="http://schemas.microsoft.com/office/drawing/2014/main" id="{BF4ADE3F-828F-4C11-822D-7EFCF28BCBB8}"/>
                </a:ext>
              </a:extLst>
            </p:cNvPr>
            <p:cNvSpPr txBox="1"/>
            <p:nvPr/>
          </p:nvSpPr>
          <p:spPr>
            <a:xfrm>
              <a:off x="2494144" y="1063229"/>
              <a:ext cx="1848928" cy="369332"/>
            </a:xfrm>
            <a:prstGeom prst="rect">
              <a:avLst/>
            </a:prstGeom>
            <a:noFill/>
          </p:spPr>
          <p:txBody>
            <a:bodyPr wrap="square" rtlCol="0">
              <a:spAutoFit/>
            </a:bodyPr>
            <a:lstStyle/>
            <a:p>
              <a:r>
                <a:rPr lang="en-US" dirty="0">
                  <a:solidFill>
                    <a:schemeClr val="tx2"/>
                  </a:solidFill>
                </a:rPr>
                <a:t>LTS 1	LTS 2</a:t>
              </a:r>
            </a:p>
          </p:txBody>
        </p:sp>
        <p:cxnSp>
          <p:nvCxnSpPr>
            <p:cNvPr id="9" name="Straight Connector 8">
              <a:extLst>
                <a:ext uri="{FF2B5EF4-FFF2-40B4-BE49-F238E27FC236}">
                  <a16:creationId xmlns:a16="http://schemas.microsoft.com/office/drawing/2014/main" id="{F12E22F0-169F-4A67-946E-F2F4AF3CCFCD}"/>
                </a:ext>
              </a:extLst>
            </p:cNvPr>
            <p:cNvCxnSpPr>
              <a:cxnSpLocks/>
            </p:cNvCxnSpPr>
            <p:nvPr/>
          </p:nvCxnSpPr>
          <p:spPr>
            <a:xfrm>
              <a:off x="6170269" y="1432561"/>
              <a:ext cx="0" cy="249590"/>
            </a:xfrm>
            <a:prstGeom prst="line">
              <a:avLst/>
            </a:prstGeom>
            <a:ln w="19050">
              <a:solidFill>
                <a:schemeClr val="accent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AAD9D9B-18CF-41E3-B000-BFA6A4ED05A8}"/>
                </a:ext>
              </a:extLst>
            </p:cNvPr>
            <p:cNvCxnSpPr>
              <a:cxnSpLocks/>
            </p:cNvCxnSpPr>
            <p:nvPr/>
          </p:nvCxnSpPr>
          <p:spPr>
            <a:xfrm>
              <a:off x="4925187" y="1432561"/>
              <a:ext cx="0" cy="249590"/>
            </a:xfrm>
            <a:prstGeom prst="line">
              <a:avLst/>
            </a:prstGeom>
            <a:ln w="19050">
              <a:solidFill>
                <a:schemeClr val="accent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A8847AA-F6C4-4E70-A1D1-DFF57B8F14AB}"/>
                </a:ext>
              </a:extLst>
            </p:cNvPr>
            <p:cNvCxnSpPr>
              <a:cxnSpLocks/>
            </p:cNvCxnSpPr>
            <p:nvPr/>
          </p:nvCxnSpPr>
          <p:spPr>
            <a:xfrm>
              <a:off x="3751998" y="1432561"/>
              <a:ext cx="0" cy="249590"/>
            </a:xfrm>
            <a:prstGeom prst="line">
              <a:avLst/>
            </a:prstGeom>
            <a:ln w="19050">
              <a:solidFill>
                <a:schemeClr val="accent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2773A34-22C2-47E7-8E24-515E3F3654F9}"/>
                </a:ext>
              </a:extLst>
            </p:cNvPr>
            <p:cNvCxnSpPr>
              <a:cxnSpLocks/>
            </p:cNvCxnSpPr>
            <p:nvPr/>
          </p:nvCxnSpPr>
          <p:spPr>
            <a:xfrm>
              <a:off x="2828973" y="1432561"/>
              <a:ext cx="0" cy="249590"/>
            </a:xfrm>
            <a:prstGeom prst="line">
              <a:avLst/>
            </a:prstGeom>
            <a:ln w="19050">
              <a:solidFill>
                <a:schemeClr val="accent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636746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C5D9FE6-58EF-4B78-88CE-3673E25C1D9B}"/>
              </a:ext>
            </a:extLst>
          </p:cNvPr>
          <p:cNvSpPr>
            <a:spLocks noGrp="1"/>
          </p:cNvSpPr>
          <p:nvPr>
            <p:ph type="title"/>
          </p:nvPr>
        </p:nvSpPr>
        <p:spPr/>
        <p:txBody>
          <a:bodyPr/>
          <a:lstStyle/>
          <a:p>
            <a:r>
              <a:rPr lang="en-US" dirty="0"/>
              <a:t>Bicycle Level of Traffic Stress</a:t>
            </a:r>
          </a:p>
        </p:txBody>
      </p:sp>
      <p:pic>
        <p:nvPicPr>
          <p:cNvPr id="1026" name="Picture 2" descr="Example of different Levels of Traffic Stress. LTS 1 is relaxing, suitable for most riders (the image is a tree-lined street with no cars). LTS 2 is comfortable for most adults (the image is a on-street bike lane with a painted buffer zone). LTS 3 is comfortable for confident bicyclists (the image is an on-street bike lane with no buffer). LTS 4 is uncomfortable for most (the image is of a bicyclists on the shoulder of a congested, high-speed road). ">
            <a:extLst>
              <a:ext uri="{FF2B5EF4-FFF2-40B4-BE49-F238E27FC236}">
                <a16:creationId xmlns:a16="http://schemas.microsoft.com/office/drawing/2014/main" id="{62B54D53-83E9-4E51-A399-1C9DBA99B19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358775" y="1944538"/>
            <a:ext cx="7620000" cy="2111674"/>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FE3571D4-463F-41B7-A263-67755774C7F3}"/>
              </a:ext>
            </a:extLst>
          </p:cNvPr>
          <p:cNvSpPr>
            <a:spLocks noGrp="1"/>
          </p:cNvSpPr>
          <p:nvPr>
            <p:ph type="sldNum" sz="quarter" idx="12"/>
          </p:nvPr>
        </p:nvSpPr>
        <p:spPr/>
        <p:txBody>
          <a:bodyPr/>
          <a:lstStyle/>
          <a:p>
            <a:fld id="{588A7B10-5B59-5847-A2D4-DA6B67CC2B64}" type="slidenum">
              <a:rPr lang="en-US" smtClean="0"/>
              <a:t>27</a:t>
            </a:fld>
            <a:endParaRPr lang="en-US"/>
          </a:p>
        </p:txBody>
      </p:sp>
      <p:sp>
        <p:nvSpPr>
          <p:cNvPr id="9" name="Content Placeholder 7">
            <a:extLst>
              <a:ext uri="{FF2B5EF4-FFF2-40B4-BE49-F238E27FC236}">
                <a16:creationId xmlns:a16="http://schemas.microsoft.com/office/drawing/2014/main" id="{825DAB76-F3BA-4A5E-B13F-C9D495B029C1}"/>
              </a:ext>
            </a:extLst>
          </p:cNvPr>
          <p:cNvSpPr txBox="1">
            <a:spLocks/>
          </p:cNvSpPr>
          <p:nvPr/>
        </p:nvSpPr>
        <p:spPr>
          <a:xfrm>
            <a:off x="359508" y="1285336"/>
            <a:ext cx="7619267" cy="3515263"/>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r>
              <a:rPr lang="en-US" dirty="0"/>
              <a:t>So what does this like in terms of facilities?</a:t>
            </a:r>
          </a:p>
        </p:txBody>
      </p:sp>
      <p:sp>
        <p:nvSpPr>
          <p:cNvPr id="10" name="TextBox 9">
            <a:extLst>
              <a:ext uri="{FF2B5EF4-FFF2-40B4-BE49-F238E27FC236}">
                <a16:creationId xmlns:a16="http://schemas.microsoft.com/office/drawing/2014/main" id="{A72447FB-F34C-4C3A-989F-E39227C8F0F4}"/>
              </a:ext>
            </a:extLst>
          </p:cNvPr>
          <p:cNvSpPr txBox="1"/>
          <p:nvPr/>
        </p:nvSpPr>
        <p:spPr>
          <a:xfrm>
            <a:off x="4710023" y="4656932"/>
            <a:ext cx="3268752" cy="415498"/>
          </a:xfrm>
          <a:prstGeom prst="rect">
            <a:avLst/>
          </a:prstGeom>
          <a:noFill/>
        </p:spPr>
        <p:txBody>
          <a:bodyPr wrap="square" rtlCol="0">
            <a:spAutoFit/>
          </a:bodyPr>
          <a:lstStyle/>
          <a:p>
            <a:pPr algn="r"/>
            <a:r>
              <a:rPr lang="en-US" sz="1050" i="1" dirty="0"/>
              <a:t>Delaware Valley Regional Planning Commission, Bicycle LTS and Connectivity Analysis</a:t>
            </a:r>
          </a:p>
        </p:txBody>
      </p:sp>
    </p:spTree>
    <p:extLst>
      <p:ext uri="{BB962C8B-B14F-4D97-AF65-F5344CB8AC3E}">
        <p14:creationId xmlns:p14="http://schemas.microsoft.com/office/powerpoint/2010/main" val="31469792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262714-5B97-4E01-8D18-58598DCE03D4}"/>
              </a:ext>
            </a:extLst>
          </p:cNvPr>
          <p:cNvSpPr>
            <a:spLocks noGrp="1"/>
          </p:cNvSpPr>
          <p:nvPr>
            <p:ph idx="1"/>
          </p:nvPr>
        </p:nvSpPr>
        <p:spPr>
          <a:xfrm>
            <a:off x="129396" y="142818"/>
            <a:ext cx="3424687" cy="1793216"/>
          </a:xfrm>
        </p:spPr>
        <p:txBody>
          <a:bodyPr>
            <a:normAutofit fontScale="92500"/>
          </a:bodyPr>
          <a:lstStyle/>
          <a:p>
            <a:pPr marL="114300" indent="0">
              <a:buNone/>
            </a:pPr>
            <a:r>
              <a:rPr lang="en-US" sz="2400" dirty="0">
                <a:solidFill>
                  <a:schemeClr val="tx2"/>
                </a:solidFill>
              </a:rPr>
              <a:t>Example:</a:t>
            </a:r>
          </a:p>
          <a:p>
            <a:pPr marL="114300" indent="0">
              <a:buNone/>
            </a:pPr>
            <a:r>
              <a:rPr lang="en-US" sz="2400" dirty="0">
                <a:solidFill>
                  <a:schemeClr val="tx2"/>
                </a:solidFill>
              </a:rPr>
              <a:t>Dual-purpose LTS data in Arlington County, VA</a:t>
            </a:r>
          </a:p>
          <a:p>
            <a:r>
              <a:rPr lang="en-US" sz="1800" dirty="0"/>
              <a:t>Practitioners use it for analysis</a:t>
            </a:r>
          </a:p>
          <a:p>
            <a:r>
              <a:rPr lang="en-US" sz="1800" dirty="0"/>
              <a:t>Public uses it for route choice</a:t>
            </a:r>
          </a:p>
          <a:p>
            <a:pPr lvl="1"/>
            <a:endParaRPr lang="en-US" dirty="0"/>
          </a:p>
        </p:txBody>
      </p:sp>
      <p:sp>
        <p:nvSpPr>
          <p:cNvPr id="4" name="Slide Number Placeholder 3">
            <a:extLst>
              <a:ext uri="{FF2B5EF4-FFF2-40B4-BE49-F238E27FC236}">
                <a16:creationId xmlns:a16="http://schemas.microsoft.com/office/drawing/2014/main" id="{F427E367-19ED-435D-9970-A104FF6AACA6}"/>
              </a:ext>
            </a:extLst>
          </p:cNvPr>
          <p:cNvSpPr>
            <a:spLocks noGrp="1"/>
          </p:cNvSpPr>
          <p:nvPr>
            <p:ph type="sldNum" sz="quarter" idx="12"/>
          </p:nvPr>
        </p:nvSpPr>
        <p:spPr/>
        <p:txBody>
          <a:bodyPr/>
          <a:lstStyle/>
          <a:p>
            <a:fld id="{588A7B10-5B59-5847-A2D4-DA6B67CC2B64}" type="slidenum">
              <a:rPr lang="en-US" smtClean="0"/>
              <a:t>28</a:t>
            </a:fld>
            <a:endParaRPr lang="en-US"/>
          </a:p>
        </p:txBody>
      </p:sp>
      <p:pic>
        <p:nvPicPr>
          <p:cNvPr id="5" name="Picture 4" descr="Bicycle Comfort Level Map of Arlington County, Virginia. ">
            <a:extLst>
              <a:ext uri="{FF2B5EF4-FFF2-40B4-BE49-F238E27FC236}">
                <a16:creationId xmlns:a16="http://schemas.microsoft.com/office/drawing/2014/main" id="{31D5B2C6-F18E-4A37-9FDB-63EB26251852}"/>
              </a:ext>
            </a:extLst>
          </p:cNvPr>
          <p:cNvPicPr>
            <a:picLocks noChangeAspect="1"/>
          </p:cNvPicPr>
          <p:nvPr/>
        </p:nvPicPr>
        <p:blipFill>
          <a:blip r:embed="rId3"/>
          <a:stretch>
            <a:fillRect/>
          </a:stretch>
        </p:blipFill>
        <p:spPr>
          <a:xfrm>
            <a:off x="3615397" y="0"/>
            <a:ext cx="4591405" cy="5143500"/>
          </a:xfrm>
          <a:prstGeom prst="rect">
            <a:avLst/>
          </a:prstGeom>
        </p:spPr>
      </p:pic>
      <p:pic>
        <p:nvPicPr>
          <p:cNvPr id="8" name="Picture 7" descr="Legend for the Bicycle Comfort Level Map of Arlington County, Virginia. Gives information about riding conditions (presence of Arlington Loop, bike lanes, and off-street trails; comfort of routes; caution zones, etc.) &amp; amenities (bike shops; bike share stations; metro station, etc.)">
            <a:extLst>
              <a:ext uri="{FF2B5EF4-FFF2-40B4-BE49-F238E27FC236}">
                <a16:creationId xmlns:a16="http://schemas.microsoft.com/office/drawing/2014/main" id="{FB479793-741A-4241-B258-8E3C21629545}"/>
              </a:ext>
            </a:extLst>
          </p:cNvPr>
          <p:cNvPicPr>
            <a:picLocks noChangeAspect="1"/>
          </p:cNvPicPr>
          <p:nvPr/>
        </p:nvPicPr>
        <p:blipFill>
          <a:blip r:embed="rId4"/>
          <a:stretch>
            <a:fillRect/>
          </a:stretch>
        </p:blipFill>
        <p:spPr>
          <a:xfrm>
            <a:off x="1789407" y="1992701"/>
            <a:ext cx="3424687" cy="3061728"/>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54E98042-8BB1-452E-B575-49A2A4CCD72C}"/>
              </a:ext>
            </a:extLst>
          </p:cNvPr>
          <p:cNvSpPr txBox="1"/>
          <p:nvPr/>
        </p:nvSpPr>
        <p:spPr>
          <a:xfrm>
            <a:off x="480848" y="4521883"/>
            <a:ext cx="1308559" cy="577081"/>
          </a:xfrm>
          <a:prstGeom prst="rect">
            <a:avLst/>
          </a:prstGeom>
          <a:noFill/>
        </p:spPr>
        <p:txBody>
          <a:bodyPr wrap="square" rtlCol="0">
            <a:spAutoFit/>
          </a:bodyPr>
          <a:lstStyle/>
          <a:p>
            <a:pPr algn="r"/>
            <a:r>
              <a:rPr lang="en-US" sz="1050" i="1" dirty="0"/>
              <a:t>Bike Arlington, Arlington County Commuter Services</a:t>
            </a:r>
          </a:p>
        </p:txBody>
      </p:sp>
    </p:spTree>
    <p:extLst>
      <p:ext uri="{BB962C8B-B14F-4D97-AF65-F5344CB8AC3E}">
        <p14:creationId xmlns:p14="http://schemas.microsoft.com/office/powerpoint/2010/main" val="38452167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a:xfrm>
            <a:off x="359508" y="205979"/>
            <a:ext cx="7420641" cy="857250"/>
          </a:xfrm>
        </p:spPr>
        <p:txBody>
          <a:bodyPr/>
          <a:lstStyle/>
          <a:p>
            <a:r>
              <a:rPr lang="en-US" sz="4000" dirty="0"/>
              <a:t>Example: Moving Away from Vehicle LOS in California</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7" y="1342662"/>
            <a:ext cx="7777495" cy="3800838"/>
          </a:xfrm>
        </p:spPr>
        <p:txBody>
          <a:bodyPr/>
          <a:lstStyle/>
          <a:p>
            <a:pPr marL="114300" indent="0">
              <a:buNone/>
            </a:pPr>
            <a:r>
              <a:rPr lang="en-US" dirty="0"/>
              <a:t>Legislation required shift in the way the State measures the environmental impact of transportation projects</a:t>
            </a:r>
          </a:p>
          <a:p>
            <a:pPr lvl="1"/>
            <a:r>
              <a:rPr lang="en-US" dirty="0"/>
              <a:t>Research showed that increasing roadway capacity to mitigate congestion was detrimental to State goal of reducing greenhouse gas (GHG) emissions</a:t>
            </a:r>
          </a:p>
          <a:p>
            <a:pPr lvl="1"/>
            <a:r>
              <a:rPr lang="en-US" dirty="0"/>
              <a:t>Updated California Environmental Quality Act guidelines on how to measure transportation impacts as part of environmental review</a:t>
            </a:r>
          </a:p>
          <a:p>
            <a:pPr lvl="2"/>
            <a:r>
              <a:rPr lang="en-US" dirty="0"/>
              <a:t>Measures now include relationship to development, GHG emissions, public health, and vehicle miles traveled </a:t>
            </a:r>
          </a:p>
          <a:p>
            <a:pPr marL="411480" lvl="1" indent="0">
              <a:buNone/>
            </a:pPr>
            <a:endParaRPr lang="en-US" dirty="0"/>
          </a:p>
          <a:p>
            <a:pPr marL="411480" lvl="1" indent="0">
              <a:buNone/>
            </a:pPr>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29</a:t>
            </a:fld>
            <a:endParaRPr lang="en-US" dirty="0"/>
          </a:p>
        </p:txBody>
      </p:sp>
    </p:spTree>
    <p:extLst>
      <p:ext uri="{BB962C8B-B14F-4D97-AF65-F5344CB8AC3E}">
        <p14:creationId xmlns:p14="http://schemas.microsoft.com/office/powerpoint/2010/main" val="17951817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0A50C97-01A1-4444-9ACD-6CA2181939F1}"/>
              </a:ext>
            </a:extLst>
          </p:cNvPr>
          <p:cNvPicPr>
            <a:picLocks noChangeAspect="1"/>
          </p:cNvPicPr>
          <p:nvPr/>
        </p:nvPicPr>
        <p:blipFill rotWithShape="1">
          <a:blip r:embed="rId3">
            <a:alphaModFix amt="15000"/>
            <a:extLst>
              <a:ext uri="{BEBA8EAE-BF5A-486C-A8C5-ECC9F3942E4B}">
                <a14:imgProps xmlns:a14="http://schemas.microsoft.com/office/drawing/2010/main">
                  <a14:imgLayer r:embed="rId4">
                    <a14:imgEffect>
                      <a14:saturation sat="0"/>
                    </a14:imgEffect>
                  </a14:imgLayer>
                </a14:imgProps>
              </a:ext>
            </a:extLst>
          </a:blip>
          <a:srcRect r="7590"/>
          <a:stretch/>
        </p:blipFill>
        <p:spPr>
          <a:xfrm>
            <a:off x="1" y="-10160"/>
            <a:ext cx="8361680" cy="5143500"/>
          </a:xfrm>
          <a:prstGeom prst="rect">
            <a:avLst/>
          </a:prstGeom>
        </p:spPr>
      </p:pic>
      <p:sp>
        <p:nvSpPr>
          <p:cNvPr id="2" name="Title 1">
            <a:extLst>
              <a:ext uri="{FF2B5EF4-FFF2-40B4-BE49-F238E27FC236}">
                <a16:creationId xmlns:a16="http://schemas.microsoft.com/office/drawing/2014/main" id="{8C6462B1-A00E-426C-A449-DC3A34605802}"/>
              </a:ext>
            </a:extLst>
          </p:cNvPr>
          <p:cNvSpPr>
            <a:spLocks noGrp="1"/>
          </p:cNvSpPr>
          <p:nvPr>
            <p:ph type="title"/>
          </p:nvPr>
        </p:nvSpPr>
        <p:spPr/>
        <p:txBody>
          <a:bodyPr>
            <a:noAutofit/>
          </a:bodyPr>
          <a:lstStyle/>
          <a:p>
            <a:r>
              <a:rPr lang="en-US" sz="3600" dirty="0"/>
              <a:t>Components of a Network Connectivity</a:t>
            </a:r>
          </a:p>
        </p:txBody>
      </p:sp>
      <p:sp>
        <p:nvSpPr>
          <p:cNvPr id="3" name="Content Placeholder 2">
            <a:extLst>
              <a:ext uri="{FF2B5EF4-FFF2-40B4-BE49-F238E27FC236}">
                <a16:creationId xmlns:a16="http://schemas.microsoft.com/office/drawing/2014/main" id="{567B3F21-1611-4A09-B53C-3919A17DF83D}"/>
              </a:ext>
            </a:extLst>
          </p:cNvPr>
          <p:cNvSpPr>
            <a:spLocks noGrp="1"/>
          </p:cNvSpPr>
          <p:nvPr>
            <p:ph idx="1"/>
          </p:nvPr>
        </p:nvSpPr>
        <p:spPr>
          <a:xfrm>
            <a:off x="359508" y="1053069"/>
            <a:ext cx="6305452" cy="4080271"/>
          </a:xfrm>
        </p:spPr>
        <p:txBody>
          <a:bodyPr>
            <a:normAutofit fontScale="85000" lnSpcReduction="20000"/>
          </a:bodyPr>
          <a:lstStyle/>
          <a:p>
            <a:r>
              <a:rPr lang="en-US" dirty="0"/>
              <a:t>Network completeness </a:t>
            </a:r>
          </a:p>
          <a:p>
            <a:pPr lvl="1"/>
            <a:r>
              <a:rPr lang="en-US" dirty="0"/>
              <a:t>How much of the transportation network is available to people bicycling and walking?</a:t>
            </a:r>
          </a:p>
          <a:p>
            <a:r>
              <a:rPr lang="en-US" dirty="0"/>
              <a:t>Network density</a:t>
            </a:r>
          </a:p>
          <a:p>
            <a:pPr lvl="1"/>
            <a:r>
              <a:rPr lang="en-US" dirty="0"/>
              <a:t>How dense are the available links and nodes of the bicycle and pedestrian network?</a:t>
            </a:r>
          </a:p>
          <a:p>
            <a:r>
              <a:rPr lang="en-US" dirty="0"/>
              <a:t>Route directness</a:t>
            </a:r>
          </a:p>
          <a:p>
            <a:pPr lvl="1"/>
            <a:r>
              <a:rPr lang="en-US" dirty="0"/>
              <a:t>How far out of their way do users have to travel to find a facility they can or want to use?</a:t>
            </a:r>
          </a:p>
          <a:p>
            <a:r>
              <a:rPr lang="en-US" dirty="0"/>
              <a:t>Access to destinations </a:t>
            </a:r>
          </a:p>
          <a:p>
            <a:pPr lvl="1"/>
            <a:r>
              <a:rPr lang="en-US" dirty="0"/>
              <a:t>What destinations can be reached using the transportation network?</a:t>
            </a:r>
          </a:p>
          <a:p>
            <a:r>
              <a:rPr lang="en-US" dirty="0"/>
              <a:t>Network quality </a:t>
            </a:r>
          </a:p>
          <a:p>
            <a:pPr lvl="1"/>
            <a:r>
              <a:rPr lang="en-US" dirty="0"/>
              <a:t>How does the network support users of varying levels of experience, abilities, and comfort with bicycling or walking?</a:t>
            </a:r>
          </a:p>
        </p:txBody>
      </p:sp>
      <p:sp>
        <p:nvSpPr>
          <p:cNvPr id="4" name="Slide Number Placeholder 3">
            <a:extLst>
              <a:ext uri="{FF2B5EF4-FFF2-40B4-BE49-F238E27FC236}">
                <a16:creationId xmlns:a16="http://schemas.microsoft.com/office/drawing/2014/main" id="{E78DECE5-E758-4497-8BE3-40ED64D79D48}"/>
              </a:ext>
            </a:extLst>
          </p:cNvPr>
          <p:cNvSpPr>
            <a:spLocks noGrp="1"/>
          </p:cNvSpPr>
          <p:nvPr>
            <p:ph type="sldNum" sz="quarter" idx="12"/>
          </p:nvPr>
        </p:nvSpPr>
        <p:spPr/>
        <p:txBody>
          <a:bodyPr/>
          <a:lstStyle/>
          <a:p>
            <a:fld id="{588A7B10-5B59-5847-A2D4-DA6B67CC2B64}" type="slidenum">
              <a:rPr lang="en-US" smtClean="0"/>
              <a:t>3</a:t>
            </a:fld>
            <a:endParaRPr lang="en-US"/>
          </a:p>
        </p:txBody>
      </p:sp>
    </p:spTree>
    <p:extLst>
      <p:ext uri="{BB962C8B-B14F-4D97-AF65-F5344CB8AC3E}">
        <p14:creationId xmlns:p14="http://schemas.microsoft.com/office/powerpoint/2010/main" val="18290892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a:xfrm>
            <a:off x="359507" y="205979"/>
            <a:ext cx="7840595" cy="732069"/>
          </a:xfrm>
        </p:spPr>
        <p:txBody>
          <a:bodyPr/>
          <a:lstStyle/>
          <a:p>
            <a:r>
              <a:rPr lang="en-US" sz="3600" dirty="0"/>
              <a:t>Example: DDOT Bicycle Facility Evaluation </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079938"/>
            <a:ext cx="7545627" cy="3720661"/>
          </a:xfrm>
        </p:spPr>
        <p:txBody>
          <a:bodyPr>
            <a:normAutofit/>
          </a:bodyPr>
          <a:lstStyle/>
          <a:p>
            <a:r>
              <a:rPr lang="en-US" dirty="0"/>
              <a:t>2010: Innovative bicycle facilities were installed at three locations in Northwest DC (two segments and one intersection) to provide increased safety, comfort, and convenience for bicyclists</a:t>
            </a:r>
          </a:p>
          <a:p>
            <a:r>
              <a:rPr lang="en-US" dirty="0"/>
              <a:t>Before/after multi-modal evaluation for the purpose of:</a:t>
            </a:r>
          </a:p>
          <a:p>
            <a:pPr marL="868680" lvl="1" indent="-457200">
              <a:buClr>
                <a:schemeClr val="accent4"/>
              </a:buClr>
              <a:buFont typeface="+mj-lt"/>
              <a:buAutoNum type="arabicPeriod"/>
            </a:pPr>
            <a:r>
              <a:rPr lang="en-US" dirty="0"/>
              <a:t>Identifying recommended modifications to the constructed installations</a:t>
            </a:r>
          </a:p>
          <a:p>
            <a:pPr marL="868680" lvl="1" indent="-457200">
              <a:buClr>
                <a:schemeClr val="accent4"/>
              </a:buClr>
              <a:buFont typeface="+mj-lt"/>
              <a:buAutoNum type="arabicPeriod"/>
            </a:pPr>
            <a:r>
              <a:rPr lang="en-US" dirty="0"/>
              <a:t>Providing guidance for the design and operation of future bicycle facilities</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30</a:t>
            </a:fld>
            <a:endParaRPr lang="en-US" dirty="0"/>
          </a:p>
        </p:txBody>
      </p:sp>
    </p:spTree>
    <p:extLst>
      <p:ext uri="{BB962C8B-B14F-4D97-AF65-F5344CB8AC3E}">
        <p14:creationId xmlns:p14="http://schemas.microsoft.com/office/powerpoint/2010/main" val="19117454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5C1AEAF-3703-4BCC-90E0-3C97162AB528}"/>
              </a:ext>
            </a:extLst>
          </p:cNvPr>
          <p:cNvSpPr>
            <a:spLocks noGrp="1"/>
          </p:cNvSpPr>
          <p:nvPr>
            <p:ph type="sldNum" sz="quarter" idx="12"/>
          </p:nvPr>
        </p:nvSpPr>
        <p:spPr/>
        <p:txBody>
          <a:bodyPr/>
          <a:lstStyle/>
          <a:p>
            <a:fld id="{588A7B10-5B59-5847-A2D4-DA6B67CC2B64}" type="slidenum">
              <a:rPr lang="en-US" smtClean="0"/>
              <a:t>31</a:t>
            </a:fld>
            <a:endParaRPr lang="en-US"/>
          </a:p>
        </p:txBody>
      </p:sp>
      <p:pic>
        <p:nvPicPr>
          <p:cNvPr id="1026" name="Picture 2" descr="A bicyclist rides in a two-way separated bike lane in Washington, DC ">
            <a:extLst>
              <a:ext uri="{FF2B5EF4-FFF2-40B4-BE49-F238E27FC236}">
                <a16:creationId xmlns:a16="http://schemas.microsoft.com/office/drawing/2014/main" id="{C2CCB77F-1FCD-42CD-96AA-B519AA9F271C}"/>
              </a:ext>
            </a:extLst>
          </p:cNvPr>
          <p:cNvPicPr>
            <a:picLocks noChangeAspect="1" noChangeArrowheads="1"/>
          </p:cNvPicPr>
          <p:nvPr/>
        </p:nvPicPr>
        <p:blipFill>
          <a:blip r:embed="rId3"/>
          <a:srcRect/>
          <a:stretch/>
        </p:blipFill>
        <p:spPr bwMode="auto">
          <a:xfrm>
            <a:off x="2211453" y="378453"/>
            <a:ext cx="5934075" cy="4429125"/>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a:extLst>
              <a:ext uri="{FF2B5EF4-FFF2-40B4-BE49-F238E27FC236}">
                <a16:creationId xmlns:a16="http://schemas.microsoft.com/office/drawing/2014/main" id="{F119D610-7F19-47D8-86E1-DB45E70E100B}"/>
              </a:ext>
            </a:extLst>
          </p:cNvPr>
          <p:cNvSpPr>
            <a:spLocks noGrp="1"/>
          </p:cNvSpPr>
          <p:nvPr>
            <p:ph idx="1"/>
          </p:nvPr>
        </p:nvSpPr>
        <p:spPr>
          <a:xfrm>
            <a:off x="129396" y="357187"/>
            <a:ext cx="2082057" cy="1793216"/>
          </a:xfrm>
        </p:spPr>
        <p:txBody>
          <a:bodyPr>
            <a:normAutofit/>
          </a:bodyPr>
          <a:lstStyle/>
          <a:p>
            <a:pPr marL="114300" lvl="1" indent="0" algn="r">
              <a:buClr>
                <a:schemeClr val="accent1"/>
              </a:buClr>
              <a:buNone/>
            </a:pPr>
            <a:r>
              <a:rPr lang="en-US" dirty="0">
                <a:solidFill>
                  <a:schemeClr val="tx1"/>
                </a:solidFill>
              </a:rPr>
              <a:t>Two-way separated bike lane in Washington, DC</a:t>
            </a:r>
          </a:p>
        </p:txBody>
      </p:sp>
      <p:sp>
        <p:nvSpPr>
          <p:cNvPr id="7" name="TextBox 6">
            <a:extLst>
              <a:ext uri="{FF2B5EF4-FFF2-40B4-BE49-F238E27FC236}">
                <a16:creationId xmlns:a16="http://schemas.microsoft.com/office/drawing/2014/main" id="{22962D60-090B-45F5-9701-DC5066D0BE18}"/>
              </a:ext>
            </a:extLst>
          </p:cNvPr>
          <p:cNvSpPr txBox="1"/>
          <p:nvPr/>
        </p:nvSpPr>
        <p:spPr>
          <a:xfrm>
            <a:off x="5327683" y="4786312"/>
            <a:ext cx="2817845" cy="253916"/>
          </a:xfrm>
          <a:prstGeom prst="rect">
            <a:avLst/>
          </a:prstGeom>
          <a:noFill/>
        </p:spPr>
        <p:txBody>
          <a:bodyPr wrap="square" rtlCol="0">
            <a:spAutoFit/>
          </a:bodyPr>
          <a:lstStyle/>
          <a:p>
            <a:pPr algn="r"/>
            <a:r>
              <a:rPr lang="en-US" sz="1050" i="1" dirty="0"/>
              <a:t>Pedbikeimages.org – Megan </a:t>
            </a:r>
            <a:r>
              <a:rPr lang="en-US" sz="1050" i="1" dirty="0" err="1"/>
              <a:t>Kanagy</a:t>
            </a:r>
            <a:endParaRPr lang="en-US" sz="1050" i="1" dirty="0"/>
          </a:p>
        </p:txBody>
      </p:sp>
    </p:spTree>
    <p:extLst>
      <p:ext uri="{BB962C8B-B14F-4D97-AF65-F5344CB8AC3E}">
        <p14:creationId xmlns:p14="http://schemas.microsoft.com/office/powerpoint/2010/main" val="15867522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a:xfrm>
            <a:off x="359509" y="271294"/>
            <a:ext cx="2626288" cy="1209866"/>
          </a:xfrm>
        </p:spPr>
        <p:txBody>
          <a:bodyPr/>
          <a:lstStyle/>
          <a:p>
            <a:r>
              <a:rPr lang="en-US" sz="3200" dirty="0"/>
              <a:t>DDOT Bicycle Facility Evaluation </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32</a:t>
            </a:fld>
            <a:endParaRPr lang="en-US" dirty="0"/>
          </a:p>
        </p:txBody>
      </p:sp>
      <p:pic>
        <p:nvPicPr>
          <p:cNvPr id="7" name="Content Placeholder 6" descr="Table used for a District Department of Transportation Bicycle Facility Evaluation. The uppermost row shows the 3 road sections that were analyzed (16th street/ U street/ new hampshire avenue; pennsylvania avenue; 15th street) and the Data Collected for analysis. The leftmost column shows the types of analysis that were used, from top to bottom: volume analysis; highway capacity manual 2010 multimodal level of service; danish bicycle level of service; bicycle environmental quality index; bicycle corridor travel time; crash analysis; survey analysis; video analysis. ">
            <a:extLst>
              <a:ext uri="{FF2B5EF4-FFF2-40B4-BE49-F238E27FC236}">
                <a16:creationId xmlns:a16="http://schemas.microsoft.com/office/drawing/2014/main" id="{C401FA8D-3788-4D22-9293-8D3212EF164A}"/>
              </a:ext>
            </a:extLst>
          </p:cNvPr>
          <p:cNvPicPr>
            <a:picLocks noGrp="1" noChangeAspect="1"/>
          </p:cNvPicPr>
          <p:nvPr>
            <p:ph idx="1"/>
          </p:nvPr>
        </p:nvPicPr>
        <p:blipFill rotWithShape="1">
          <a:blip r:embed="rId3"/>
          <a:srcRect t="6579"/>
          <a:stretch/>
        </p:blipFill>
        <p:spPr>
          <a:xfrm>
            <a:off x="2985797" y="662473"/>
            <a:ext cx="4947059" cy="4250579"/>
          </a:xfrm>
          <a:prstGeom prst="rect">
            <a:avLst/>
          </a:prstGeom>
        </p:spPr>
      </p:pic>
      <p:sp>
        <p:nvSpPr>
          <p:cNvPr id="3" name="TextBox 2">
            <a:extLst>
              <a:ext uri="{FF2B5EF4-FFF2-40B4-BE49-F238E27FC236}">
                <a16:creationId xmlns:a16="http://schemas.microsoft.com/office/drawing/2014/main" id="{5DC3CEAE-7486-403B-92DE-C6FBCB48E8B6}"/>
              </a:ext>
            </a:extLst>
          </p:cNvPr>
          <p:cNvSpPr txBox="1"/>
          <p:nvPr/>
        </p:nvSpPr>
        <p:spPr>
          <a:xfrm>
            <a:off x="4542734" y="293141"/>
            <a:ext cx="1833185" cy="369332"/>
          </a:xfrm>
          <a:prstGeom prst="rect">
            <a:avLst/>
          </a:prstGeom>
          <a:noFill/>
        </p:spPr>
        <p:txBody>
          <a:bodyPr wrap="square" rtlCol="0">
            <a:spAutoFit/>
          </a:bodyPr>
          <a:lstStyle/>
          <a:p>
            <a:r>
              <a:rPr lang="en-US" dirty="0"/>
              <a:t>Bicycle Facilities </a:t>
            </a:r>
          </a:p>
        </p:txBody>
      </p:sp>
      <p:sp>
        <p:nvSpPr>
          <p:cNvPr id="9" name="TextBox 8">
            <a:extLst>
              <a:ext uri="{FF2B5EF4-FFF2-40B4-BE49-F238E27FC236}">
                <a16:creationId xmlns:a16="http://schemas.microsoft.com/office/drawing/2014/main" id="{EFF6BF81-1174-4E14-8FFB-452E90169509}"/>
              </a:ext>
            </a:extLst>
          </p:cNvPr>
          <p:cNvSpPr txBox="1"/>
          <p:nvPr/>
        </p:nvSpPr>
        <p:spPr>
          <a:xfrm>
            <a:off x="5115011" y="4850359"/>
            <a:ext cx="2817845" cy="253916"/>
          </a:xfrm>
          <a:prstGeom prst="rect">
            <a:avLst/>
          </a:prstGeom>
          <a:noFill/>
        </p:spPr>
        <p:txBody>
          <a:bodyPr wrap="square" rtlCol="0">
            <a:spAutoFit/>
          </a:bodyPr>
          <a:lstStyle/>
          <a:p>
            <a:pPr algn="r"/>
            <a:r>
              <a:rPr lang="en-US" sz="1050" i="1" dirty="0"/>
              <a:t>District Department of Transportation (2013)</a:t>
            </a:r>
          </a:p>
        </p:txBody>
      </p:sp>
    </p:spTree>
    <p:extLst>
      <p:ext uri="{BB962C8B-B14F-4D97-AF65-F5344CB8AC3E}">
        <p14:creationId xmlns:p14="http://schemas.microsoft.com/office/powerpoint/2010/main" val="4219203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33</a:t>
            </a:fld>
            <a:endParaRPr lang="en-US" dirty="0"/>
          </a:p>
        </p:txBody>
      </p:sp>
      <p:pic>
        <p:nvPicPr>
          <p:cNvPr id="6" name="Content Placeholder 5" descr="Table used for a District Department of Transportation motor vehicle Facility Evaluation. The uppermost row shows the 3 road sections that were analyzed (16th street/ U street/ new hampshire avenue; pennsylvania avenue; 15th street) and the Data Collected for analysis. The leftmost column shows the types of analysis that were used, from top to bottom: volume analysis; highway capacity manual 2010 arterial level of service; travel time analysis; survey analysis; video analysis.">
            <a:extLst>
              <a:ext uri="{FF2B5EF4-FFF2-40B4-BE49-F238E27FC236}">
                <a16:creationId xmlns:a16="http://schemas.microsoft.com/office/drawing/2014/main" id="{2D66DC4A-EFAE-483F-B853-1E49FEF276B3}"/>
              </a:ext>
            </a:extLst>
          </p:cNvPr>
          <p:cNvPicPr>
            <a:picLocks noGrp="1" noChangeAspect="1"/>
          </p:cNvPicPr>
          <p:nvPr>
            <p:ph idx="1"/>
          </p:nvPr>
        </p:nvPicPr>
        <p:blipFill rotWithShape="1">
          <a:blip r:embed="rId3"/>
          <a:srcRect t="7964"/>
          <a:stretch/>
        </p:blipFill>
        <p:spPr>
          <a:xfrm>
            <a:off x="2897691" y="410547"/>
            <a:ext cx="4726482" cy="2364030"/>
          </a:xfrm>
          <a:prstGeom prst="rect">
            <a:avLst/>
          </a:prstGeom>
        </p:spPr>
      </p:pic>
      <p:pic>
        <p:nvPicPr>
          <p:cNvPr id="9" name="Picture 8" descr="Table used for a District Department of Transportation Pedestrian Facility Evaluation. The uppermost row shows the 3 road sections that were analyzed (16th street/ U street/ new hampshire avenue; pennsylvania avenue; 15th street) and the Data Collected for analysis. The leftmost column shows the types of analysis that were used, from top to bottom: highway capacity manual 2010 multimodal level of service; survey analysis; video analysis. ">
            <a:extLst>
              <a:ext uri="{FF2B5EF4-FFF2-40B4-BE49-F238E27FC236}">
                <a16:creationId xmlns:a16="http://schemas.microsoft.com/office/drawing/2014/main" id="{6EF96C40-505F-4B9C-AA4D-85F84FD53F4D}"/>
              </a:ext>
            </a:extLst>
          </p:cNvPr>
          <p:cNvPicPr>
            <a:picLocks noChangeAspect="1"/>
          </p:cNvPicPr>
          <p:nvPr/>
        </p:nvPicPr>
        <p:blipFill rotWithShape="1">
          <a:blip r:embed="rId4"/>
          <a:srcRect t="10893"/>
          <a:stretch/>
        </p:blipFill>
        <p:spPr>
          <a:xfrm>
            <a:off x="2897691" y="3013787"/>
            <a:ext cx="4889458" cy="1984787"/>
          </a:xfrm>
          <a:prstGeom prst="rect">
            <a:avLst/>
          </a:prstGeom>
        </p:spPr>
      </p:pic>
      <p:sp>
        <p:nvSpPr>
          <p:cNvPr id="8" name="Title 1">
            <a:extLst>
              <a:ext uri="{FF2B5EF4-FFF2-40B4-BE49-F238E27FC236}">
                <a16:creationId xmlns:a16="http://schemas.microsoft.com/office/drawing/2014/main" id="{BFD9424A-8843-423E-A008-E811679C0BFE}"/>
              </a:ext>
            </a:extLst>
          </p:cNvPr>
          <p:cNvSpPr>
            <a:spLocks noGrp="1"/>
          </p:cNvSpPr>
          <p:nvPr>
            <p:ph type="title"/>
          </p:nvPr>
        </p:nvSpPr>
        <p:spPr>
          <a:xfrm>
            <a:off x="359509" y="271294"/>
            <a:ext cx="2626288" cy="1209866"/>
          </a:xfrm>
        </p:spPr>
        <p:txBody>
          <a:bodyPr/>
          <a:lstStyle/>
          <a:p>
            <a:r>
              <a:rPr lang="en-US" sz="3200" dirty="0"/>
              <a:t>DDOT Bicycle Facility Evaluation </a:t>
            </a:r>
          </a:p>
        </p:txBody>
      </p:sp>
      <p:sp>
        <p:nvSpPr>
          <p:cNvPr id="10" name="TextBox 9">
            <a:extLst>
              <a:ext uri="{FF2B5EF4-FFF2-40B4-BE49-F238E27FC236}">
                <a16:creationId xmlns:a16="http://schemas.microsoft.com/office/drawing/2014/main" id="{17B06BBF-2D7F-45CB-B117-29D6EB7E36E3}"/>
              </a:ext>
            </a:extLst>
          </p:cNvPr>
          <p:cNvSpPr txBox="1"/>
          <p:nvPr/>
        </p:nvSpPr>
        <p:spPr>
          <a:xfrm>
            <a:off x="4058710" y="50546"/>
            <a:ext cx="2626288" cy="369332"/>
          </a:xfrm>
          <a:prstGeom prst="rect">
            <a:avLst/>
          </a:prstGeom>
          <a:noFill/>
        </p:spPr>
        <p:txBody>
          <a:bodyPr wrap="square" rtlCol="0">
            <a:spAutoFit/>
          </a:bodyPr>
          <a:lstStyle/>
          <a:p>
            <a:r>
              <a:rPr lang="en-US" dirty="0"/>
              <a:t>Motor Vehicle Facilities</a:t>
            </a:r>
          </a:p>
        </p:txBody>
      </p:sp>
      <p:sp>
        <p:nvSpPr>
          <p:cNvPr id="11" name="TextBox 10">
            <a:extLst>
              <a:ext uri="{FF2B5EF4-FFF2-40B4-BE49-F238E27FC236}">
                <a16:creationId xmlns:a16="http://schemas.microsoft.com/office/drawing/2014/main" id="{144A1EDB-B84C-4506-9AE2-DF7E1267F9B0}"/>
              </a:ext>
            </a:extLst>
          </p:cNvPr>
          <p:cNvSpPr txBox="1"/>
          <p:nvPr/>
        </p:nvSpPr>
        <p:spPr>
          <a:xfrm>
            <a:off x="4200225" y="2662344"/>
            <a:ext cx="2343258" cy="369332"/>
          </a:xfrm>
          <a:prstGeom prst="rect">
            <a:avLst/>
          </a:prstGeom>
          <a:noFill/>
        </p:spPr>
        <p:txBody>
          <a:bodyPr wrap="square" rtlCol="0">
            <a:spAutoFit/>
          </a:bodyPr>
          <a:lstStyle/>
          <a:p>
            <a:r>
              <a:rPr lang="en-US" dirty="0"/>
              <a:t>Pedestrian Facilities</a:t>
            </a:r>
          </a:p>
        </p:txBody>
      </p:sp>
      <p:sp>
        <p:nvSpPr>
          <p:cNvPr id="12" name="TextBox 11">
            <a:extLst>
              <a:ext uri="{FF2B5EF4-FFF2-40B4-BE49-F238E27FC236}">
                <a16:creationId xmlns:a16="http://schemas.microsoft.com/office/drawing/2014/main" id="{59C47B82-7BD3-4AA0-8725-E0CDA39C0232}"/>
              </a:ext>
            </a:extLst>
          </p:cNvPr>
          <p:cNvSpPr txBox="1"/>
          <p:nvPr/>
        </p:nvSpPr>
        <p:spPr>
          <a:xfrm>
            <a:off x="4956384" y="4859690"/>
            <a:ext cx="2817845" cy="253916"/>
          </a:xfrm>
          <a:prstGeom prst="rect">
            <a:avLst/>
          </a:prstGeom>
          <a:noFill/>
        </p:spPr>
        <p:txBody>
          <a:bodyPr wrap="square" rtlCol="0">
            <a:spAutoFit/>
          </a:bodyPr>
          <a:lstStyle/>
          <a:p>
            <a:pPr algn="r"/>
            <a:r>
              <a:rPr lang="en-US" sz="1050" i="1" dirty="0"/>
              <a:t>District Department of Transportation (2013)</a:t>
            </a:r>
          </a:p>
        </p:txBody>
      </p:sp>
    </p:spTree>
    <p:extLst>
      <p:ext uri="{BB962C8B-B14F-4D97-AF65-F5344CB8AC3E}">
        <p14:creationId xmlns:p14="http://schemas.microsoft.com/office/powerpoint/2010/main" val="2935719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Summary </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063229"/>
            <a:ext cx="7620000" cy="3737371"/>
          </a:xfrm>
        </p:spPr>
        <p:txBody>
          <a:bodyPr>
            <a:normAutofit/>
          </a:bodyPr>
          <a:lstStyle/>
          <a:p>
            <a:r>
              <a:rPr lang="en-US" sz="2400" dirty="0"/>
              <a:t>It is important to select an analysis that is appropriate for the intended application (i.e., the planning context)</a:t>
            </a:r>
          </a:p>
          <a:p>
            <a:r>
              <a:rPr lang="en-US" sz="2400" dirty="0"/>
              <a:t>Data needs and scale of analysis are both important factors in selecting methods and measures</a:t>
            </a:r>
          </a:p>
          <a:p>
            <a:r>
              <a:rPr lang="en-US" sz="2400" dirty="0"/>
              <a:t>Different facility analysis tools may lead to varying assessments of a network </a:t>
            </a:r>
          </a:p>
          <a:p>
            <a:r>
              <a:rPr lang="en-US" sz="2400" dirty="0"/>
              <a:t>Many measures have not been validated against behavior or </a:t>
            </a:r>
            <a:r>
              <a:rPr lang="en-US" sz="2400"/>
              <a:t>use data</a:t>
            </a:r>
            <a:endParaRPr lang="en-US" sz="2400"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34</a:t>
            </a:fld>
            <a:endParaRPr lang="en-US" dirty="0"/>
          </a:p>
        </p:txBody>
      </p:sp>
    </p:spTree>
    <p:extLst>
      <p:ext uri="{BB962C8B-B14F-4D97-AF65-F5344CB8AC3E}">
        <p14:creationId xmlns:p14="http://schemas.microsoft.com/office/powerpoint/2010/main" val="4146341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sz="4400" dirty="0"/>
              <a:t>Why Conduct Facility Analyses?</a:t>
            </a:r>
          </a:p>
        </p:txBody>
      </p:sp>
      <p:sp>
        <p:nvSpPr>
          <p:cNvPr id="3" name="Content Placeholder 2">
            <a:extLst>
              <a:ext uri="{FF2B5EF4-FFF2-40B4-BE49-F238E27FC236}">
                <a16:creationId xmlns:a16="http://schemas.microsoft.com/office/drawing/2014/main" id="{6831C2A2-B62B-46AE-A673-19D773402820}"/>
              </a:ext>
            </a:extLst>
          </p:cNvPr>
          <p:cNvSpPr>
            <a:spLocks noGrp="1"/>
          </p:cNvSpPr>
          <p:nvPr>
            <p:ph idx="1"/>
          </p:nvPr>
        </p:nvSpPr>
        <p:spPr>
          <a:xfrm>
            <a:off x="359508" y="1144780"/>
            <a:ext cx="7620000" cy="3600450"/>
          </a:xfrm>
        </p:spPr>
        <p:txBody>
          <a:bodyPr>
            <a:normAutofit/>
          </a:bodyPr>
          <a:lstStyle/>
          <a:p>
            <a:pPr marL="400050"/>
            <a:r>
              <a:rPr lang="en-US" sz="2400" dirty="0"/>
              <a:t>Identify missing or low-quality connections</a:t>
            </a:r>
          </a:p>
          <a:p>
            <a:pPr marL="697230" lvl="1"/>
            <a:r>
              <a:rPr lang="en-US" dirty="0"/>
              <a:t>Necessary for long-term planning and near-term actions related to maintenance and ADA compliance</a:t>
            </a:r>
          </a:p>
          <a:p>
            <a:pPr marL="400050" lvl="1">
              <a:buClr>
                <a:schemeClr val="accent1"/>
              </a:buClr>
            </a:pPr>
            <a:r>
              <a:rPr lang="en-US" sz="2400" dirty="0">
                <a:solidFill>
                  <a:schemeClr val="tx1"/>
                </a:solidFill>
              </a:rPr>
              <a:t>Prioritize projects that fill gaps and address barriers</a:t>
            </a:r>
          </a:p>
          <a:p>
            <a:pPr marL="697230" lvl="1"/>
            <a:r>
              <a:rPr lang="en-US" dirty="0"/>
              <a:t>Ideally, cost-effective solutions that optimize co-benefits</a:t>
            </a:r>
          </a:p>
          <a:p>
            <a:pPr marL="400050"/>
            <a:r>
              <a:rPr lang="en-US" sz="2400" dirty="0"/>
              <a:t>Compare existing network with proposed scenarios</a:t>
            </a:r>
          </a:p>
          <a:p>
            <a:pPr marL="400050"/>
            <a:r>
              <a:rPr lang="en-US" sz="2400" dirty="0"/>
              <a:t>Measure the long-term impact of investments</a:t>
            </a:r>
          </a:p>
          <a:p>
            <a:pPr marL="400050"/>
            <a:endParaRPr lang="en-US" sz="2400" dirty="0"/>
          </a:p>
          <a:p>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4</a:t>
            </a:fld>
            <a:endParaRPr lang="en-US" dirty="0"/>
          </a:p>
        </p:txBody>
      </p:sp>
    </p:spTree>
    <p:extLst>
      <p:ext uri="{BB962C8B-B14F-4D97-AF65-F5344CB8AC3E}">
        <p14:creationId xmlns:p14="http://schemas.microsoft.com/office/powerpoint/2010/main" val="629041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E54C-B384-49B9-A22B-AD5AA0346E64}"/>
              </a:ext>
            </a:extLst>
          </p:cNvPr>
          <p:cNvSpPr>
            <a:spLocks noGrp="1"/>
          </p:cNvSpPr>
          <p:nvPr>
            <p:ph type="title"/>
          </p:nvPr>
        </p:nvSpPr>
        <p:spPr>
          <a:xfrm>
            <a:off x="359508" y="84793"/>
            <a:ext cx="7620000" cy="857250"/>
          </a:xfrm>
        </p:spPr>
        <p:txBody>
          <a:bodyPr/>
          <a:lstStyle/>
          <a:p>
            <a:r>
              <a:rPr lang="en-US" dirty="0"/>
              <a:t>Data Types </a:t>
            </a:r>
          </a:p>
        </p:txBody>
      </p:sp>
      <p:sp>
        <p:nvSpPr>
          <p:cNvPr id="4" name="Slide Number Placeholder 3">
            <a:extLst>
              <a:ext uri="{FF2B5EF4-FFF2-40B4-BE49-F238E27FC236}">
                <a16:creationId xmlns:a16="http://schemas.microsoft.com/office/drawing/2014/main" id="{4A156786-2491-4483-A97B-D955966BE77A}"/>
              </a:ext>
            </a:extLst>
          </p:cNvPr>
          <p:cNvSpPr>
            <a:spLocks noGrp="1"/>
          </p:cNvSpPr>
          <p:nvPr>
            <p:ph type="sldNum" sz="quarter" idx="12"/>
          </p:nvPr>
        </p:nvSpPr>
        <p:spPr/>
        <p:txBody>
          <a:bodyPr/>
          <a:lstStyle/>
          <a:p>
            <a:fld id="{588A7B10-5B59-5847-A2D4-DA6B67CC2B64}" type="slidenum">
              <a:rPr lang="en-US" smtClean="0"/>
              <a:t>5</a:t>
            </a:fld>
            <a:endParaRPr lang="en-US"/>
          </a:p>
        </p:txBody>
      </p:sp>
      <p:graphicFrame>
        <p:nvGraphicFramePr>
          <p:cNvPr id="5" name="Diagram 4">
            <a:extLst>
              <a:ext uri="{FF2B5EF4-FFF2-40B4-BE49-F238E27FC236}">
                <a16:creationId xmlns:a16="http://schemas.microsoft.com/office/drawing/2014/main" id="{B11105DA-A0E6-48B6-8845-4CB730A3331D}"/>
              </a:ext>
            </a:extLst>
          </p:cNvPr>
          <p:cNvGraphicFramePr/>
          <p:nvPr>
            <p:extLst>
              <p:ext uri="{D42A27DB-BD31-4B8C-83A1-F6EECF244321}">
                <p14:modId xmlns:p14="http://schemas.microsoft.com/office/powerpoint/2010/main" val="1193028581"/>
              </p:ext>
            </p:extLst>
          </p:nvPr>
        </p:nvGraphicFramePr>
        <p:xfrm>
          <a:off x="716096" y="853130"/>
          <a:ext cx="3855904" cy="37216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a:extLst>
              <a:ext uri="{FF2B5EF4-FFF2-40B4-BE49-F238E27FC236}">
                <a16:creationId xmlns:a16="http://schemas.microsoft.com/office/drawing/2014/main" id="{CD435204-3CC7-448E-A42F-8EA76AF736CC}"/>
              </a:ext>
            </a:extLst>
          </p:cNvPr>
          <p:cNvGraphicFramePr/>
          <p:nvPr>
            <p:extLst>
              <p:ext uri="{D42A27DB-BD31-4B8C-83A1-F6EECF244321}">
                <p14:modId xmlns:p14="http://schemas.microsoft.com/office/powerpoint/2010/main" val="1048164589"/>
              </p:ext>
            </p:extLst>
          </p:nvPr>
        </p:nvGraphicFramePr>
        <p:xfrm>
          <a:off x="4009292" y="853130"/>
          <a:ext cx="3970216" cy="372163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3785393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054B9-7226-42F3-827B-B08117D2D8B9}"/>
              </a:ext>
            </a:extLst>
          </p:cNvPr>
          <p:cNvSpPr>
            <a:spLocks noGrp="1"/>
          </p:cNvSpPr>
          <p:nvPr>
            <p:ph type="title"/>
          </p:nvPr>
        </p:nvSpPr>
        <p:spPr/>
        <p:txBody>
          <a:bodyPr/>
          <a:lstStyle/>
          <a:p>
            <a:r>
              <a:rPr lang="en-US" dirty="0"/>
              <a:t>Factors for Prioritization</a:t>
            </a:r>
          </a:p>
        </p:txBody>
      </p:sp>
      <p:sp>
        <p:nvSpPr>
          <p:cNvPr id="3" name="Content Placeholder 2">
            <a:extLst>
              <a:ext uri="{FF2B5EF4-FFF2-40B4-BE49-F238E27FC236}">
                <a16:creationId xmlns:a16="http://schemas.microsoft.com/office/drawing/2014/main" id="{8B1A5468-5103-4042-8A23-A0355F2FA672}"/>
              </a:ext>
            </a:extLst>
          </p:cNvPr>
          <p:cNvSpPr>
            <a:spLocks noGrp="1"/>
          </p:cNvSpPr>
          <p:nvPr>
            <p:ph idx="1"/>
          </p:nvPr>
        </p:nvSpPr>
        <p:spPr>
          <a:xfrm>
            <a:off x="359508" y="1200150"/>
            <a:ext cx="7620000" cy="2782570"/>
          </a:xfrm>
        </p:spPr>
        <p:txBody>
          <a:bodyPr numCol="2">
            <a:normAutofit/>
          </a:bodyPr>
          <a:lstStyle/>
          <a:p>
            <a:r>
              <a:rPr lang="en-US" dirty="0"/>
              <a:t>Attractors/destinations (land use)</a:t>
            </a:r>
          </a:p>
          <a:p>
            <a:r>
              <a:rPr lang="en-US" dirty="0"/>
              <a:t>Route network/connectivity</a:t>
            </a:r>
          </a:p>
          <a:p>
            <a:r>
              <a:rPr lang="en-US" dirty="0"/>
              <a:t>Existing conditions</a:t>
            </a:r>
          </a:p>
          <a:p>
            <a:r>
              <a:rPr lang="en-US" dirty="0"/>
              <a:t>Safety</a:t>
            </a:r>
          </a:p>
          <a:p>
            <a:r>
              <a:rPr lang="en-US" dirty="0"/>
              <a:t>Opportunity (upcoming projects)</a:t>
            </a:r>
          </a:p>
          <a:p>
            <a:r>
              <a:rPr lang="en-US" dirty="0"/>
              <a:t>Constraints (cost and legal)</a:t>
            </a:r>
          </a:p>
          <a:p>
            <a:r>
              <a:rPr lang="en-US" dirty="0"/>
              <a:t>Demand</a:t>
            </a:r>
          </a:p>
          <a:p>
            <a:r>
              <a:rPr lang="en-US" dirty="0"/>
              <a:t>Public input</a:t>
            </a:r>
          </a:p>
          <a:p>
            <a:r>
              <a:rPr lang="en-US" dirty="0"/>
              <a:t>Equity</a:t>
            </a:r>
          </a:p>
          <a:p>
            <a:r>
              <a:rPr lang="en-US" dirty="0"/>
              <a:t>Compliance</a:t>
            </a:r>
          </a:p>
        </p:txBody>
      </p:sp>
      <p:sp>
        <p:nvSpPr>
          <p:cNvPr id="4" name="Slide Number Placeholder 3">
            <a:extLst>
              <a:ext uri="{FF2B5EF4-FFF2-40B4-BE49-F238E27FC236}">
                <a16:creationId xmlns:a16="http://schemas.microsoft.com/office/drawing/2014/main" id="{A7FDBAF3-9025-4CED-BC0E-84B808A8C0FC}"/>
              </a:ext>
            </a:extLst>
          </p:cNvPr>
          <p:cNvSpPr>
            <a:spLocks noGrp="1"/>
          </p:cNvSpPr>
          <p:nvPr>
            <p:ph type="sldNum" sz="quarter" idx="12"/>
          </p:nvPr>
        </p:nvSpPr>
        <p:spPr/>
        <p:txBody>
          <a:bodyPr/>
          <a:lstStyle/>
          <a:p>
            <a:fld id="{588A7B10-5B59-5847-A2D4-DA6B67CC2B64}" type="slidenum">
              <a:rPr lang="en-US" smtClean="0"/>
              <a:t>6</a:t>
            </a:fld>
            <a:endParaRPr lang="en-US"/>
          </a:p>
        </p:txBody>
      </p:sp>
    </p:spTree>
    <p:extLst>
      <p:ext uri="{BB962C8B-B14F-4D97-AF65-F5344CB8AC3E}">
        <p14:creationId xmlns:p14="http://schemas.microsoft.com/office/powerpoint/2010/main" val="17927899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7</a:t>
            </a:fld>
            <a:endParaRPr lang="en-US" dirty="0"/>
          </a:p>
        </p:txBody>
      </p:sp>
      <p:pic>
        <p:nvPicPr>
          <p:cNvPr id="2" name="Picture 1" descr="Flow chart. Items labeled &quot;Critical Factors and Inputs: top level is regional vision and goals; second level is alternate improvement strategies (operations; and capital); third level is evaluation &amp; prioritization of strategies; fourth level is development of transportation plan; fifth level is development of transportation improvement programs; sixth level is project development; seventh level is systems operations. An arrow labeled &quot;Feedback&quot; points from Regional Vision and Goals; to Systems Operations and has the following terms, from top to bottom, written along it: Title VI; air quality; environmental issues. An arrow labeled &quot;Feedback&quot; points from Regional Vision and Goals; to Systems Operations and has the following terms, from top to bottom, written along it: Budgets; public involvement; economic development. ">
            <a:extLst>
              <a:ext uri="{FF2B5EF4-FFF2-40B4-BE49-F238E27FC236}">
                <a16:creationId xmlns:a16="http://schemas.microsoft.com/office/drawing/2014/main" id="{819BAC8D-C672-4122-AF51-1BA32765E81E}"/>
              </a:ext>
            </a:extLst>
          </p:cNvPr>
          <p:cNvPicPr>
            <a:picLocks noChangeAspect="1"/>
          </p:cNvPicPr>
          <p:nvPr/>
        </p:nvPicPr>
        <p:blipFill>
          <a:blip r:embed="rId3"/>
          <a:stretch>
            <a:fillRect/>
          </a:stretch>
        </p:blipFill>
        <p:spPr>
          <a:xfrm>
            <a:off x="1934374" y="169676"/>
            <a:ext cx="5275251" cy="4357521"/>
          </a:xfrm>
          <a:prstGeom prst="rect">
            <a:avLst/>
          </a:prstGeom>
        </p:spPr>
      </p:pic>
      <p:sp>
        <p:nvSpPr>
          <p:cNvPr id="6" name="TextBox 5">
            <a:extLst>
              <a:ext uri="{FF2B5EF4-FFF2-40B4-BE49-F238E27FC236}">
                <a16:creationId xmlns:a16="http://schemas.microsoft.com/office/drawing/2014/main" id="{32729DA8-A314-4056-A2E5-B0DD264226B0}"/>
              </a:ext>
            </a:extLst>
          </p:cNvPr>
          <p:cNvSpPr txBox="1"/>
          <p:nvPr/>
        </p:nvSpPr>
        <p:spPr>
          <a:xfrm>
            <a:off x="882813" y="4666047"/>
            <a:ext cx="7378371" cy="307777"/>
          </a:xfrm>
          <a:prstGeom prst="rect">
            <a:avLst/>
          </a:prstGeom>
          <a:noFill/>
        </p:spPr>
        <p:txBody>
          <a:bodyPr wrap="square" rtlCol="0">
            <a:spAutoFit/>
          </a:bodyPr>
          <a:lstStyle/>
          <a:p>
            <a:pPr marL="400050"/>
            <a:r>
              <a:rPr lang="en-US" sz="1400" i="1" dirty="0"/>
              <a:t>U.S. DOT Transportation Planning, </a:t>
            </a:r>
            <a:r>
              <a:rPr lang="en-US" sz="1400" i="1" dirty="0" err="1"/>
              <a:t>Decisionmaking</a:t>
            </a:r>
            <a:r>
              <a:rPr lang="en-US" sz="1400" i="1" dirty="0"/>
              <a:t>, and Implementation (2016)</a:t>
            </a:r>
          </a:p>
        </p:txBody>
      </p:sp>
    </p:spTree>
    <p:extLst>
      <p:ext uri="{BB962C8B-B14F-4D97-AF65-F5344CB8AC3E}">
        <p14:creationId xmlns:p14="http://schemas.microsoft.com/office/powerpoint/2010/main" val="34334867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F4EB7-CE06-4EE1-9773-D77F8E385A45}"/>
              </a:ext>
            </a:extLst>
          </p:cNvPr>
          <p:cNvSpPr>
            <a:spLocks noGrp="1"/>
          </p:cNvSpPr>
          <p:nvPr>
            <p:ph type="title"/>
          </p:nvPr>
        </p:nvSpPr>
        <p:spPr/>
        <p:txBody>
          <a:bodyPr/>
          <a:lstStyle/>
          <a:p>
            <a:r>
              <a:rPr lang="en-US" dirty="0"/>
              <a:t>Level of Service</a:t>
            </a:r>
          </a:p>
        </p:txBody>
      </p:sp>
      <p:sp>
        <p:nvSpPr>
          <p:cNvPr id="3" name="Text Placeholder 2">
            <a:extLst>
              <a:ext uri="{FF2B5EF4-FFF2-40B4-BE49-F238E27FC236}">
                <a16:creationId xmlns:a16="http://schemas.microsoft.com/office/drawing/2014/main" id="{74465DF9-4432-40E8-A808-C9207901FAF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4FA32EB-834C-4F07-B0AC-FAF6D3DC1901}"/>
              </a:ext>
            </a:extLst>
          </p:cNvPr>
          <p:cNvSpPr>
            <a:spLocks noGrp="1"/>
          </p:cNvSpPr>
          <p:nvPr>
            <p:ph type="sldNum" sz="quarter" idx="12"/>
          </p:nvPr>
        </p:nvSpPr>
        <p:spPr/>
        <p:txBody>
          <a:bodyPr/>
          <a:lstStyle/>
          <a:p>
            <a:fld id="{588A7B10-5B59-5847-A2D4-DA6B67CC2B64}" type="slidenum">
              <a:rPr lang="en-US" smtClean="0"/>
              <a:t>8</a:t>
            </a:fld>
            <a:endParaRPr lang="en-US"/>
          </a:p>
        </p:txBody>
      </p:sp>
    </p:spTree>
    <p:extLst>
      <p:ext uri="{BB962C8B-B14F-4D97-AF65-F5344CB8AC3E}">
        <p14:creationId xmlns:p14="http://schemas.microsoft.com/office/powerpoint/2010/main" val="34114024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a:xfrm>
            <a:off x="359508" y="147255"/>
            <a:ext cx="7620000" cy="857250"/>
          </a:xfrm>
        </p:spPr>
        <p:txBody>
          <a:bodyPr/>
          <a:lstStyle/>
          <a:p>
            <a:r>
              <a:rPr lang="en-US" dirty="0"/>
              <a:t>Level of Service in the HCM</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200150"/>
            <a:ext cx="4392966" cy="2973000"/>
          </a:xfrm>
        </p:spPr>
        <p:txBody>
          <a:bodyPr>
            <a:normAutofit/>
          </a:bodyPr>
          <a:lstStyle/>
          <a:p>
            <a:r>
              <a:rPr lang="en-US" dirty="0"/>
              <a:t>Describes/evaluates traffic flow and delay conditions</a:t>
            </a:r>
          </a:p>
          <a:p>
            <a:pPr lvl="1"/>
            <a:r>
              <a:rPr lang="en-US" dirty="0"/>
              <a:t>Uses letters A-F</a:t>
            </a:r>
          </a:p>
          <a:p>
            <a:pPr marL="342900" lvl="1">
              <a:buClr>
                <a:schemeClr val="accent1"/>
              </a:buClr>
            </a:pPr>
            <a:r>
              <a:rPr lang="en-US" sz="2200" dirty="0">
                <a:solidFill>
                  <a:schemeClr val="tx1"/>
                </a:solidFill>
              </a:rPr>
              <a:t>Defined in the Highway Capacity Manual (HCM)</a:t>
            </a:r>
          </a:p>
          <a:p>
            <a:pPr marL="342900" lvl="1">
              <a:buClr>
                <a:schemeClr val="accent1"/>
              </a:buClr>
            </a:pPr>
            <a:r>
              <a:rPr lang="en-US" sz="2200" dirty="0">
                <a:solidFill>
                  <a:schemeClr val="tx1"/>
                </a:solidFill>
              </a:rPr>
              <a:t>Originally for vehicle traffic, but pedestrian and bicycle LOS measures have been developed</a:t>
            </a:r>
          </a:p>
          <a:p>
            <a:pPr marL="342900" lvl="1">
              <a:buClr>
                <a:schemeClr val="accent1"/>
              </a:buClr>
            </a:pPr>
            <a:endParaRPr lang="en-US" sz="2200" dirty="0">
              <a:solidFill>
                <a:schemeClr val="tx1"/>
              </a:solidFill>
            </a:endParaRPr>
          </a:p>
          <a:p>
            <a:pPr marL="342900" lvl="1">
              <a:buClr>
                <a:schemeClr val="accent1"/>
              </a:buClr>
            </a:pPr>
            <a:endParaRPr lang="en-US" sz="2200" dirty="0">
              <a:solidFill>
                <a:schemeClr val="tx1"/>
              </a:solidFill>
            </a:endParaRP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9</a:t>
            </a:fld>
            <a:endParaRPr lang="en-US" dirty="0"/>
          </a:p>
        </p:txBody>
      </p:sp>
      <p:pic>
        <p:nvPicPr>
          <p:cNvPr id="6" name="Picture 5" descr="Cover of the Highway Capacity Manual 6th Edition: A Guide for Multimodal Mobility Analysis from the TRB">
            <a:extLst>
              <a:ext uri="{FF2B5EF4-FFF2-40B4-BE49-F238E27FC236}">
                <a16:creationId xmlns:a16="http://schemas.microsoft.com/office/drawing/2014/main" id="{8C187944-E97D-410D-89B8-0CB624230D07}"/>
              </a:ext>
            </a:extLst>
          </p:cNvPr>
          <p:cNvPicPr>
            <a:picLocks noChangeAspect="1"/>
          </p:cNvPicPr>
          <p:nvPr/>
        </p:nvPicPr>
        <p:blipFill>
          <a:blip r:embed="rId3"/>
          <a:stretch>
            <a:fillRect/>
          </a:stretch>
        </p:blipFill>
        <p:spPr>
          <a:xfrm>
            <a:off x="5207987" y="1199095"/>
            <a:ext cx="2771521" cy="2974055"/>
          </a:xfrm>
          <a:prstGeom prst="rect">
            <a:avLst/>
          </a:prstGeom>
        </p:spPr>
      </p:pic>
      <p:sp>
        <p:nvSpPr>
          <p:cNvPr id="7" name="TextBox 6">
            <a:extLst>
              <a:ext uri="{FF2B5EF4-FFF2-40B4-BE49-F238E27FC236}">
                <a16:creationId xmlns:a16="http://schemas.microsoft.com/office/drawing/2014/main" id="{B5B8B4CC-6BDD-4348-BA29-84AEA1254077}"/>
              </a:ext>
            </a:extLst>
          </p:cNvPr>
          <p:cNvSpPr txBox="1"/>
          <p:nvPr/>
        </p:nvSpPr>
        <p:spPr>
          <a:xfrm>
            <a:off x="718457" y="4367740"/>
            <a:ext cx="7078436" cy="646331"/>
          </a:xfrm>
          <a:prstGeom prst="rect">
            <a:avLst/>
          </a:prstGeom>
          <a:noFill/>
        </p:spPr>
        <p:txBody>
          <a:bodyPr wrap="square" rtlCol="0">
            <a:spAutoFit/>
          </a:bodyPr>
          <a:lstStyle/>
          <a:p>
            <a:pPr algn="ctr"/>
            <a:r>
              <a:rPr lang="en-US" i="1" dirty="0"/>
              <a:t>“Providing mobility for people and goods is transportation’s most essential function” </a:t>
            </a:r>
            <a:r>
              <a:rPr lang="en-US" dirty="0"/>
              <a:t>– HCM 6th edition</a:t>
            </a:r>
          </a:p>
        </p:txBody>
      </p:sp>
    </p:spTree>
    <p:extLst>
      <p:ext uri="{BB962C8B-B14F-4D97-AF65-F5344CB8AC3E}">
        <p14:creationId xmlns:p14="http://schemas.microsoft.com/office/powerpoint/2010/main" val="364592971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SRC_FHWA_16x9">
  <a:themeElements>
    <a:clrScheme name="DOT">
      <a:dk1>
        <a:srgbClr val="2F2B20"/>
      </a:dk1>
      <a:lt1>
        <a:srgbClr val="FFFFFF"/>
      </a:lt1>
      <a:dk2>
        <a:srgbClr val="005799"/>
      </a:dk2>
      <a:lt2>
        <a:srgbClr val="B8D2E6"/>
      </a:lt2>
      <a:accent1>
        <a:srgbClr val="A9A9A9"/>
      </a:accent1>
      <a:accent2>
        <a:srgbClr val="BEBEBE"/>
      </a:accent2>
      <a:accent3>
        <a:srgbClr val="D2D2D2"/>
      </a:accent3>
      <a:accent4>
        <a:srgbClr val="A3A3A3"/>
      </a:accent4>
      <a:accent5>
        <a:srgbClr val="C8C8C8"/>
      </a:accent5>
      <a:accent6>
        <a:srgbClr val="B1B1B1"/>
      </a:accent6>
      <a:hlink>
        <a:srgbClr val="005799"/>
      </a:hlink>
      <a:folHlink>
        <a:srgbClr val="4C7899"/>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HSRC_FHWA_16x9</Template>
  <TotalTime>3916</TotalTime>
  <Words>5179</Words>
  <Application>Microsoft Office PowerPoint</Application>
  <PresentationFormat>On-screen Show (16:9)</PresentationFormat>
  <Paragraphs>371</Paragraphs>
  <Slides>34</Slides>
  <Notes>31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Calibri</vt:lpstr>
      <vt:lpstr>Cambria Math</vt:lpstr>
      <vt:lpstr>Franklin Gothic Medium</vt:lpstr>
      <vt:lpstr>Optima</vt:lpstr>
      <vt:lpstr>Times New Roman</vt:lpstr>
      <vt:lpstr>HSRC_FHWA_16x9</vt:lpstr>
      <vt:lpstr>Facility and Network Analysis</vt:lpstr>
      <vt:lpstr>Module Outline</vt:lpstr>
      <vt:lpstr>Components of a Network Connectivity</vt:lpstr>
      <vt:lpstr>Why Conduct Facility Analyses?</vt:lpstr>
      <vt:lpstr>Data Types </vt:lpstr>
      <vt:lpstr>Factors for Prioritization</vt:lpstr>
      <vt:lpstr>PowerPoint Presentation</vt:lpstr>
      <vt:lpstr>Level of Service</vt:lpstr>
      <vt:lpstr>Level of Service in the HCM</vt:lpstr>
      <vt:lpstr>Pedestrian and Bicycle LOS Data Needs</vt:lpstr>
      <vt:lpstr>Bicycle Level of Service (BLOS)</vt:lpstr>
      <vt:lpstr>HCM BLOS</vt:lpstr>
      <vt:lpstr>Bicycle Segment LOS (ABSeg)</vt:lpstr>
      <vt:lpstr>Bicycle Intersection LOS (ABInt)</vt:lpstr>
      <vt:lpstr>PowerPoint Presentation</vt:lpstr>
      <vt:lpstr>Pedestrian Level of Service (PLOS)</vt:lpstr>
      <vt:lpstr>PLOS?</vt:lpstr>
      <vt:lpstr>Methods and Measures for Network Analysis</vt:lpstr>
      <vt:lpstr>Five Step Analysis Process</vt:lpstr>
      <vt:lpstr>Network Analysis Methods</vt:lpstr>
      <vt:lpstr>Network completeness</vt:lpstr>
      <vt:lpstr>Network completeness</vt:lpstr>
      <vt:lpstr>PowerPoint Presentation</vt:lpstr>
      <vt:lpstr>Bicycle Level of Traffic Stress (LTS)</vt:lpstr>
      <vt:lpstr>Bicycle LTS</vt:lpstr>
      <vt:lpstr>Bicycle Level of Traffic Stress</vt:lpstr>
      <vt:lpstr>Bicycle Level of Traffic Stress</vt:lpstr>
      <vt:lpstr>PowerPoint Presentation</vt:lpstr>
      <vt:lpstr>Example: Moving Away from Vehicle LOS in California</vt:lpstr>
      <vt:lpstr>Example: DDOT Bicycle Facility Evaluation </vt:lpstr>
      <vt:lpstr>PowerPoint Presentation</vt:lpstr>
      <vt:lpstr>DDOT Bicycle Facility Evaluation </vt:lpstr>
      <vt:lpstr>DDOT Bicycle Facility Evaluation </vt:lpstr>
      <vt:lpstr>Summary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Title</dc:title>
  <dc:creator>Kristen Brookshire</dc:creator>
  <cp:lastModifiedBy>Brookshire, Kristen Holly</cp:lastModifiedBy>
  <cp:revision>194</cp:revision>
  <cp:lastPrinted>2019-06-07T13:06:29Z</cp:lastPrinted>
  <dcterms:created xsi:type="dcterms:W3CDTF">2019-02-14T20:40:13Z</dcterms:created>
  <dcterms:modified xsi:type="dcterms:W3CDTF">2019-10-02T17:23:24Z</dcterms:modified>
</cp:coreProperties>
</file>